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696" r:id="rId5"/>
  </p:sldMasterIdLst>
  <p:notesMasterIdLst>
    <p:notesMasterId r:id="rId54"/>
  </p:notesMasterIdLst>
  <p:handoutMasterIdLst>
    <p:handoutMasterId r:id="rId55"/>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9" r:id="rId29"/>
    <p:sldId id="280" r:id="rId30"/>
    <p:sldId id="281" r:id="rId31"/>
    <p:sldId id="282" r:id="rId32"/>
    <p:sldId id="283" r:id="rId33"/>
    <p:sldId id="333" r:id="rId34"/>
    <p:sldId id="285" r:id="rId35"/>
    <p:sldId id="286" r:id="rId36"/>
    <p:sldId id="287" r:id="rId37"/>
    <p:sldId id="334" r:id="rId38"/>
    <p:sldId id="294" r:id="rId39"/>
    <p:sldId id="296" r:id="rId40"/>
    <p:sldId id="318" r:id="rId41"/>
    <p:sldId id="319" r:id="rId42"/>
    <p:sldId id="321" r:id="rId43"/>
    <p:sldId id="322" r:id="rId44"/>
    <p:sldId id="323" r:id="rId45"/>
    <p:sldId id="324" r:id="rId46"/>
    <p:sldId id="335" r:id="rId47"/>
    <p:sldId id="288" r:id="rId48"/>
    <p:sldId id="289"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1" d="100"/>
          <a:sy n="91" d="100"/>
        </p:scale>
        <p:origin x="1530"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2/13/2025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3636123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1964578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394738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1080144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2/13/2025</a:t>
            </a:fld>
            <a:endParaRPr lang="en-US"/>
          </a:p>
        </p:txBody>
      </p:sp>
      <p:sp>
        <p:nvSpPr>
          <p:cNvPr id="6" name="Holder 6"/>
          <p:cNvSpPr>
            <a:spLocks noGrp="1"/>
          </p:cNvSpPr>
          <p:nvPr>
            <p:ph type="sldNum" sz="quarter" idx="7"/>
          </p:nvPr>
        </p:nvSpPr>
        <p:spPr/>
        <p:txBody>
          <a:bodyPr lIns="0" tIns="0" rIns="0" bIns="0"/>
          <a:lstStyle>
            <a:lvl1pPr>
              <a:defRPr sz="1600" b="0" i="0">
                <a:solidFill>
                  <a:srgbClr val="1C7CDB"/>
                </a:solidFill>
                <a:latin typeface="Arial"/>
                <a:cs typeface="Arial"/>
              </a:defRPr>
            </a:lvl1pPr>
          </a:lstStyle>
          <a:p>
            <a:pPr marL="25400">
              <a:lnSpc>
                <a:spcPts val="1835"/>
              </a:lnSpc>
            </a:pPr>
            <a:fld id="{81D60167-4931-47E6-BA6A-407CBD079E47}" type="slidenum">
              <a:rPr spc="70" dirty="0"/>
              <a:t>‹N›</a:t>
            </a:fld>
            <a:endParaRPr spc="70" dirty="0"/>
          </a:p>
        </p:txBody>
      </p:sp>
    </p:spTree>
    <p:extLst>
      <p:ext uri="{BB962C8B-B14F-4D97-AF65-F5344CB8AC3E}">
        <p14:creationId xmlns:p14="http://schemas.microsoft.com/office/powerpoint/2010/main" val="42633591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00" b="0" i="0">
                <a:solidFill>
                  <a:srgbClr val="0A48CA"/>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200" b="0" i="0">
                <a:solidFill>
                  <a:srgbClr val="292929"/>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2/13/2025</a:t>
            </a:fld>
            <a:endParaRPr lang="en-US"/>
          </a:p>
        </p:txBody>
      </p:sp>
      <p:sp>
        <p:nvSpPr>
          <p:cNvPr id="6" name="Holder 6"/>
          <p:cNvSpPr>
            <a:spLocks noGrp="1"/>
          </p:cNvSpPr>
          <p:nvPr>
            <p:ph type="sldNum" sz="quarter" idx="7"/>
          </p:nvPr>
        </p:nvSpPr>
        <p:spPr/>
        <p:txBody>
          <a:bodyPr lIns="0" tIns="0" rIns="0" bIns="0"/>
          <a:lstStyle>
            <a:lvl1pPr>
              <a:defRPr sz="1600" b="0" i="0">
                <a:solidFill>
                  <a:srgbClr val="1C7CDB"/>
                </a:solidFill>
                <a:latin typeface="Arial"/>
                <a:cs typeface="Arial"/>
              </a:defRPr>
            </a:lvl1pPr>
          </a:lstStyle>
          <a:p>
            <a:pPr marL="25400">
              <a:lnSpc>
                <a:spcPts val="1835"/>
              </a:lnSpc>
            </a:pPr>
            <a:fld id="{81D60167-4931-47E6-BA6A-407CBD079E47}" type="slidenum">
              <a:rPr spc="70" dirty="0"/>
              <a:t>‹N›</a:t>
            </a:fld>
            <a:endParaRPr spc="70" dirty="0"/>
          </a:p>
        </p:txBody>
      </p:sp>
    </p:spTree>
    <p:extLst>
      <p:ext uri="{BB962C8B-B14F-4D97-AF65-F5344CB8AC3E}">
        <p14:creationId xmlns:p14="http://schemas.microsoft.com/office/powerpoint/2010/main" val="33875325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00" b="0" i="0">
                <a:solidFill>
                  <a:srgbClr val="0A48CA"/>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2/13/2025</a:t>
            </a:fld>
            <a:endParaRPr lang="en-US"/>
          </a:p>
        </p:txBody>
      </p:sp>
      <p:sp>
        <p:nvSpPr>
          <p:cNvPr id="7" name="Holder 7"/>
          <p:cNvSpPr>
            <a:spLocks noGrp="1"/>
          </p:cNvSpPr>
          <p:nvPr>
            <p:ph type="sldNum" sz="quarter" idx="7"/>
          </p:nvPr>
        </p:nvSpPr>
        <p:spPr/>
        <p:txBody>
          <a:bodyPr lIns="0" tIns="0" rIns="0" bIns="0"/>
          <a:lstStyle>
            <a:lvl1pPr>
              <a:defRPr sz="1600" b="0" i="0">
                <a:solidFill>
                  <a:srgbClr val="1C7CDB"/>
                </a:solidFill>
                <a:latin typeface="Arial"/>
                <a:cs typeface="Arial"/>
              </a:defRPr>
            </a:lvl1pPr>
          </a:lstStyle>
          <a:p>
            <a:pPr marL="25400">
              <a:lnSpc>
                <a:spcPts val="1835"/>
              </a:lnSpc>
            </a:pPr>
            <a:fld id="{81D60167-4931-47E6-BA6A-407CBD079E47}" type="slidenum">
              <a:rPr spc="70" dirty="0"/>
              <a:t>‹N›</a:t>
            </a:fld>
            <a:endParaRPr spc="70" dirty="0"/>
          </a:p>
        </p:txBody>
      </p:sp>
    </p:spTree>
    <p:extLst>
      <p:ext uri="{BB962C8B-B14F-4D97-AF65-F5344CB8AC3E}">
        <p14:creationId xmlns:p14="http://schemas.microsoft.com/office/powerpoint/2010/main" val="5208885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00" b="0" i="0">
                <a:solidFill>
                  <a:srgbClr val="0A48CA"/>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2/13/2025</a:t>
            </a:fld>
            <a:endParaRPr lang="en-US"/>
          </a:p>
        </p:txBody>
      </p:sp>
      <p:sp>
        <p:nvSpPr>
          <p:cNvPr id="5" name="Holder 5"/>
          <p:cNvSpPr>
            <a:spLocks noGrp="1"/>
          </p:cNvSpPr>
          <p:nvPr>
            <p:ph type="sldNum" sz="quarter" idx="7"/>
          </p:nvPr>
        </p:nvSpPr>
        <p:spPr/>
        <p:txBody>
          <a:bodyPr lIns="0" tIns="0" rIns="0" bIns="0"/>
          <a:lstStyle>
            <a:lvl1pPr>
              <a:defRPr sz="1600" b="0" i="0">
                <a:solidFill>
                  <a:srgbClr val="1C7CDB"/>
                </a:solidFill>
                <a:latin typeface="Arial"/>
                <a:cs typeface="Arial"/>
              </a:defRPr>
            </a:lvl1pPr>
          </a:lstStyle>
          <a:p>
            <a:pPr marL="25400">
              <a:lnSpc>
                <a:spcPts val="1835"/>
              </a:lnSpc>
            </a:pPr>
            <a:fld id="{81D60167-4931-47E6-BA6A-407CBD079E47}" type="slidenum">
              <a:rPr spc="70" dirty="0"/>
              <a:t>‹N›</a:t>
            </a:fld>
            <a:endParaRPr spc="70" dirty="0"/>
          </a:p>
        </p:txBody>
      </p:sp>
    </p:spTree>
    <p:extLst>
      <p:ext uri="{BB962C8B-B14F-4D97-AF65-F5344CB8AC3E}">
        <p14:creationId xmlns:p14="http://schemas.microsoft.com/office/powerpoint/2010/main" val="40204093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2/13/2025</a:t>
            </a:fld>
            <a:endParaRPr lang="en-US"/>
          </a:p>
        </p:txBody>
      </p:sp>
      <p:sp>
        <p:nvSpPr>
          <p:cNvPr id="4" name="Holder 4"/>
          <p:cNvSpPr>
            <a:spLocks noGrp="1"/>
          </p:cNvSpPr>
          <p:nvPr>
            <p:ph type="sldNum" sz="quarter" idx="7"/>
          </p:nvPr>
        </p:nvSpPr>
        <p:spPr/>
        <p:txBody>
          <a:bodyPr lIns="0" tIns="0" rIns="0" bIns="0"/>
          <a:lstStyle>
            <a:lvl1pPr>
              <a:defRPr sz="1600" b="0" i="0">
                <a:solidFill>
                  <a:srgbClr val="1C7CDB"/>
                </a:solidFill>
                <a:latin typeface="Arial"/>
                <a:cs typeface="Arial"/>
              </a:defRPr>
            </a:lvl1pPr>
          </a:lstStyle>
          <a:p>
            <a:pPr marL="25400">
              <a:lnSpc>
                <a:spcPts val="1835"/>
              </a:lnSpc>
            </a:pPr>
            <a:fld id="{81D60167-4931-47E6-BA6A-407CBD079E47}" type="slidenum">
              <a:rPr spc="70" dirty="0"/>
              <a:t>‹N›</a:t>
            </a:fld>
            <a:endParaRPr spc="70" dirty="0"/>
          </a:p>
        </p:txBody>
      </p:sp>
    </p:spTree>
    <p:extLst>
      <p:ext uri="{BB962C8B-B14F-4D97-AF65-F5344CB8AC3E}">
        <p14:creationId xmlns:p14="http://schemas.microsoft.com/office/powerpoint/2010/main" val="359125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1.png"/><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2.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1999" cy="6857997"/>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848969" y="417652"/>
            <a:ext cx="10494060" cy="589280"/>
          </a:xfrm>
          <a:prstGeom prst="rect">
            <a:avLst/>
          </a:prstGeom>
        </p:spPr>
        <p:txBody>
          <a:bodyPr wrap="square" lIns="0" tIns="0" rIns="0" bIns="0">
            <a:spAutoFit/>
          </a:bodyPr>
          <a:lstStyle>
            <a:lvl1pPr>
              <a:defRPr sz="3700" b="0" i="0">
                <a:solidFill>
                  <a:srgbClr val="0A48CA"/>
                </a:solidFill>
                <a:latin typeface="Arial"/>
                <a:cs typeface="Arial"/>
              </a:defRPr>
            </a:lvl1pPr>
          </a:lstStyle>
          <a:p>
            <a:endParaRPr/>
          </a:p>
        </p:txBody>
      </p:sp>
      <p:sp>
        <p:nvSpPr>
          <p:cNvPr id="3" name="Holder 3"/>
          <p:cNvSpPr>
            <a:spLocks noGrp="1"/>
          </p:cNvSpPr>
          <p:nvPr>
            <p:ph type="body" idx="1"/>
          </p:nvPr>
        </p:nvSpPr>
        <p:spPr>
          <a:xfrm>
            <a:off x="812190" y="1601165"/>
            <a:ext cx="10567619" cy="4748530"/>
          </a:xfrm>
          <a:prstGeom prst="rect">
            <a:avLst/>
          </a:prstGeom>
        </p:spPr>
        <p:txBody>
          <a:bodyPr wrap="square" lIns="0" tIns="0" rIns="0" bIns="0">
            <a:spAutoFit/>
          </a:bodyPr>
          <a:lstStyle>
            <a:lvl1pPr>
              <a:defRPr sz="2200" b="0" i="0">
                <a:solidFill>
                  <a:srgbClr val="292929"/>
                </a:solidFill>
                <a:latin typeface="Arial"/>
                <a:cs typeface="Aria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2/13/2025</a:t>
            </a:fld>
            <a:endParaRPr lang="en-US"/>
          </a:p>
        </p:txBody>
      </p:sp>
      <p:sp>
        <p:nvSpPr>
          <p:cNvPr id="6" name="Holder 6"/>
          <p:cNvSpPr>
            <a:spLocks noGrp="1"/>
          </p:cNvSpPr>
          <p:nvPr>
            <p:ph type="sldNum" sz="quarter" idx="7"/>
          </p:nvPr>
        </p:nvSpPr>
        <p:spPr>
          <a:xfrm>
            <a:off x="11097006" y="6103723"/>
            <a:ext cx="295275" cy="255270"/>
          </a:xfrm>
          <a:prstGeom prst="rect">
            <a:avLst/>
          </a:prstGeom>
        </p:spPr>
        <p:txBody>
          <a:bodyPr wrap="square" lIns="0" tIns="0" rIns="0" bIns="0">
            <a:spAutoFit/>
          </a:bodyPr>
          <a:lstStyle>
            <a:lvl1pPr>
              <a:defRPr sz="1600" b="0" i="0">
                <a:solidFill>
                  <a:srgbClr val="1C7CDB"/>
                </a:solidFill>
                <a:latin typeface="Arial"/>
                <a:cs typeface="Arial"/>
              </a:defRPr>
            </a:lvl1pPr>
          </a:lstStyle>
          <a:p>
            <a:pPr marL="25400">
              <a:lnSpc>
                <a:spcPts val="1835"/>
              </a:lnSpc>
            </a:pPr>
            <a:fld id="{81D60167-4931-47E6-BA6A-407CBD079E47}" type="slidenum">
              <a:rPr spc="70" dirty="0"/>
              <a:t>‹N›</a:t>
            </a:fld>
            <a:endParaRPr spc="70" dirty="0"/>
          </a:p>
        </p:txBody>
      </p:sp>
    </p:spTree>
    <p:extLst>
      <p:ext uri="{BB962C8B-B14F-4D97-AF65-F5344CB8AC3E}">
        <p14:creationId xmlns:p14="http://schemas.microsoft.com/office/powerpoint/2010/main" val="381850668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bejaflor66/applied-data-science-capstone/blob/main/labs-jupyter-spacex-Data%20wrangling.ipynb"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bejaflor66/applied-data-science-capstone/blob/main/edadataviz.ipynb"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bejaflor66/applied-data-science-capstone/blob/main/jupyter-labs-eda-sql-coursera_sqllite.ipynb"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bejaflor66/applied-data-science-capstone/blob/main/lab_jupyter_launch_site_location.ipynb"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bejaflor66/applied-data-science-capstone/blob/main/spacex_dash_app.py"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bejaflor66/applied-data-science-capstone/blob/main/SpaceX_Machine%20Learning%20Prediction_Part_5.ipynb"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15.xml"/><Relationship Id="rId1" Type="http://schemas.openxmlformats.org/officeDocument/2006/relationships/themeOverride" Target="../theme/themeOverride1.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15.xml"/><Relationship Id="rId1" Type="http://schemas.openxmlformats.org/officeDocument/2006/relationships/themeOverride" Target="../theme/themeOverride2.xml"/><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5.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5.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en.wikipedia.org/wiki/List_of_Falcon_9_and_Falcon_Heavy_launche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bejaflor66/applied-data-science-capstone/blob/main/jupyter-labs-spacex-data-collection-api.ipynb"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bejaflor66/applied-data-science-capstone/blob/main/jupyter-labs-webscraping.ipynb"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&lt;Gianluca Giulini&gt;</a:t>
            </a:r>
          </a:p>
          <a:p>
            <a:r>
              <a:rPr lang="en-US" dirty="0">
                <a:solidFill>
                  <a:schemeClr val="bg2"/>
                </a:solidFill>
                <a:latin typeface="Abadi" panose="020B0604020104020204" pitchFamily="34" charset="0"/>
                <a:ea typeface="SF Pro" pitchFamily="2" charset="0"/>
                <a:cs typeface="SF Pro" pitchFamily="2" charset="0"/>
              </a:rPr>
              <a:t>&lt;13/02/2025&gt;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 Placeholder 2">
            <a:extLst>
              <a:ext uri="{FF2B5EF4-FFF2-40B4-BE49-F238E27FC236}">
                <a16:creationId xmlns:a16="http://schemas.microsoft.com/office/drawing/2014/main" id="{664B7C36-E586-7906-0F5B-949F948A6936}"/>
              </a:ext>
            </a:extLst>
          </p:cNvPr>
          <p:cNvSpPr txBox="1">
            <a:spLocks/>
          </p:cNvSpPr>
          <p:nvPr/>
        </p:nvSpPr>
        <p:spPr>
          <a:xfrm>
            <a:off x="528913" y="1800225"/>
            <a:ext cx="4640263" cy="422592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rPr>
              <a:t>Link to the Data Wrangling notebook</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https://github.com/bejaflor66/applied-data-science-capstone/blob/main/labs-jupyter-spacex-Data%20wrangling.ipynb</a:t>
            </a:r>
            <a:endParaRPr lang="en-US" dirty="0"/>
          </a:p>
          <a:p>
            <a:endParaRPr lang="en-US" dirty="0"/>
          </a:p>
        </p:txBody>
      </p:sp>
      <p:sp>
        <p:nvSpPr>
          <p:cNvPr id="3" name="object 7">
            <a:extLst>
              <a:ext uri="{FF2B5EF4-FFF2-40B4-BE49-F238E27FC236}">
                <a16:creationId xmlns:a16="http://schemas.microsoft.com/office/drawing/2014/main" id="{747EDAC2-51E2-F1C0-2A73-77ECBB559441}"/>
              </a:ext>
            </a:extLst>
          </p:cNvPr>
          <p:cNvSpPr txBox="1"/>
          <p:nvPr/>
        </p:nvSpPr>
        <p:spPr>
          <a:xfrm>
            <a:off x="6282808" y="1340350"/>
            <a:ext cx="5097347" cy="443711"/>
          </a:xfrm>
          <a:prstGeom prst="rect">
            <a:avLst/>
          </a:prstGeom>
          <a:solidFill>
            <a:schemeClr val="accent4">
              <a:lumMod val="20000"/>
              <a:lumOff val="80000"/>
            </a:schemeClr>
          </a:solidFill>
          <a:ln>
            <a:solidFill>
              <a:schemeClr val="tx1"/>
            </a:solidFill>
          </a:ln>
        </p:spPr>
        <p:txBody>
          <a:bodyPr vert="horz" wrap="square" lIns="0" tIns="12700" rIns="0" bIns="0" rtlCol="0">
            <a:spAutoFit/>
          </a:bodyPr>
          <a:lstStyle/>
          <a:p>
            <a:pPr marL="172085" algn="ctr">
              <a:lnSpc>
                <a:spcPct val="100000"/>
              </a:lnSpc>
              <a:spcBef>
                <a:spcPts val="100"/>
              </a:spcBef>
            </a:pPr>
            <a:r>
              <a:rPr lang="en-US" sz="1400" spc="-10" dirty="0">
                <a:ln>
                  <a:solidFill>
                    <a:schemeClr val="accent1"/>
                  </a:solidFill>
                </a:ln>
                <a:latin typeface="Calibri"/>
                <a:cs typeface="Calibri"/>
              </a:rPr>
              <a:t>Exploratory Data Analysis (EDA) to find some patterns in the data and determine what would be the label for training supervised models</a:t>
            </a:r>
            <a:endParaRPr sz="1400" spc="-10" dirty="0">
              <a:ln>
                <a:solidFill>
                  <a:schemeClr val="accent1"/>
                </a:solidFill>
              </a:ln>
              <a:latin typeface="Calibri"/>
              <a:cs typeface="Calibri"/>
            </a:endParaRPr>
          </a:p>
        </p:txBody>
      </p:sp>
      <p:sp>
        <p:nvSpPr>
          <p:cNvPr id="6" name="object 9">
            <a:extLst>
              <a:ext uri="{FF2B5EF4-FFF2-40B4-BE49-F238E27FC236}">
                <a16:creationId xmlns:a16="http://schemas.microsoft.com/office/drawing/2014/main" id="{4072BE86-24DF-5AB6-C55C-4B73BCF26CF7}"/>
              </a:ext>
            </a:extLst>
          </p:cNvPr>
          <p:cNvSpPr txBox="1"/>
          <p:nvPr/>
        </p:nvSpPr>
        <p:spPr>
          <a:xfrm>
            <a:off x="6167669" y="2087261"/>
            <a:ext cx="5212490" cy="443711"/>
          </a:xfrm>
          <a:prstGeom prst="rect">
            <a:avLst/>
          </a:prstGeom>
          <a:solidFill>
            <a:schemeClr val="accent4">
              <a:lumMod val="20000"/>
              <a:lumOff val="80000"/>
            </a:schemeClr>
          </a:solidFill>
          <a:ln>
            <a:solidFill>
              <a:schemeClr val="tx1"/>
            </a:solidFill>
          </a:ln>
        </p:spPr>
        <p:txBody>
          <a:bodyPr vert="horz" wrap="square" lIns="0" tIns="12700" rIns="0" bIns="0" rtlCol="0">
            <a:spAutoFit/>
          </a:bodyPr>
          <a:lstStyle>
            <a:defPPr>
              <a:defRPr lang="en-US"/>
            </a:defPPr>
            <a:lvl1pPr marL="172085" algn="ctr">
              <a:lnSpc>
                <a:spcPct val="100000"/>
              </a:lnSpc>
              <a:spcBef>
                <a:spcPts val="100"/>
              </a:spcBef>
              <a:defRPr sz="1400" spc="-10">
                <a:ln>
                  <a:solidFill>
                    <a:schemeClr val="accent1"/>
                  </a:solidFill>
                </a:ln>
                <a:latin typeface="Calibri"/>
                <a:cs typeface="Calibri"/>
              </a:defRPr>
            </a:lvl1pPr>
          </a:lstStyle>
          <a:p>
            <a:r>
              <a:rPr lang="en-US" dirty="0"/>
              <a:t>Convert launch outcomes into Training Labels with 1 means the booster successfully landed and 0 means it was unsuccessful.</a:t>
            </a:r>
            <a:endParaRPr dirty="0"/>
          </a:p>
        </p:txBody>
      </p:sp>
      <p:sp>
        <p:nvSpPr>
          <p:cNvPr id="7" name="object 9">
            <a:extLst>
              <a:ext uri="{FF2B5EF4-FFF2-40B4-BE49-F238E27FC236}">
                <a16:creationId xmlns:a16="http://schemas.microsoft.com/office/drawing/2014/main" id="{83338B2D-24B0-F333-7DF0-D691743A3240}"/>
              </a:ext>
            </a:extLst>
          </p:cNvPr>
          <p:cNvSpPr txBox="1"/>
          <p:nvPr/>
        </p:nvSpPr>
        <p:spPr>
          <a:xfrm>
            <a:off x="6054622" y="2854241"/>
            <a:ext cx="5325536" cy="443711"/>
          </a:xfrm>
          <a:prstGeom prst="rect">
            <a:avLst/>
          </a:prstGeom>
          <a:solidFill>
            <a:schemeClr val="accent4">
              <a:lumMod val="20000"/>
              <a:lumOff val="80000"/>
            </a:schemeClr>
          </a:solidFill>
          <a:ln>
            <a:solidFill>
              <a:schemeClr val="tx1"/>
            </a:solidFill>
          </a:ln>
        </p:spPr>
        <p:txBody>
          <a:bodyPr vert="horz" wrap="square" lIns="0" tIns="12700" rIns="0" bIns="0" rtlCol="0">
            <a:spAutoFit/>
          </a:bodyPr>
          <a:lstStyle>
            <a:defPPr>
              <a:defRPr lang="en-US"/>
            </a:defPPr>
            <a:lvl1pPr marL="172085" algn="ctr">
              <a:lnSpc>
                <a:spcPct val="100000"/>
              </a:lnSpc>
              <a:spcBef>
                <a:spcPts val="100"/>
              </a:spcBef>
              <a:defRPr sz="1400" spc="-10">
                <a:ln>
                  <a:solidFill>
                    <a:schemeClr val="accent1"/>
                  </a:solidFill>
                </a:ln>
                <a:latin typeface="Calibri"/>
                <a:cs typeface="Calibri"/>
              </a:defRPr>
            </a:lvl1pPr>
          </a:lstStyle>
          <a:p>
            <a:r>
              <a:rPr lang="en-US" dirty="0"/>
              <a:t>Identify and calculate the percentage of the missing values in each attribute</a:t>
            </a:r>
            <a:endParaRPr dirty="0"/>
          </a:p>
        </p:txBody>
      </p:sp>
      <p:sp>
        <p:nvSpPr>
          <p:cNvPr id="9" name="object 9">
            <a:extLst>
              <a:ext uri="{FF2B5EF4-FFF2-40B4-BE49-F238E27FC236}">
                <a16:creationId xmlns:a16="http://schemas.microsoft.com/office/drawing/2014/main" id="{764EAB23-8F5F-A0C6-C3CA-E2522F2755AE}"/>
              </a:ext>
            </a:extLst>
          </p:cNvPr>
          <p:cNvSpPr txBox="1"/>
          <p:nvPr/>
        </p:nvSpPr>
        <p:spPr>
          <a:xfrm>
            <a:off x="6015269" y="3686651"/>
            <a:ext cx="5364888" cy="228268"/>
          </a:xfrm>
          <a:prstGeom prst="rect">
            <a:avLst/>
          </a:prstGeom>
          <a:solidFill>
            <a:schemeClr val="accent4">
              <a:lumMod val="20000"/>
              <a:lumOff val="80000"/>
            </a:schemeClr>
          </a:solidFill>
          <a:ln>
            <a:solidFill>
              <a:schemeClr val="tx1"/>
            </a:solidFill>
          </a:ln>
        </p:spPr>
        <p:txBody>
          <a:bodyPr vert="horz" wrap="square" lIns="0" tIns="12700" rIns="0" bIns="0" rtlCol="0">
            <a:spAutoFit/>
          </a:bodyPr>
          <a:lstStyle>
            <a:defPPr>
              <a:defRPr lang="en-US"/>
            </a:defPPr>
            <a:lvl1pPr marL="172085" algn="ctr">
              <a:lnSpc>
                <a:spcPct val="100000"/>
              </a:lnSpc>
              <a:spcBef>
                <a:spcPts val="100"/>
              </a:spcBef>
              <a:defRPr sz="1400" spc="-10">
                <a:ln>
                  <a:solidFill>
                    <a:schemeClr val="accent1"/>
                  </a:solidFill>
                </a:ln>
                <a:latin typeface="Calibri"/>
                <a:cs typeface="Calibri"/>
              </a:defRPr>
            </a:lvl1pPr>
          </a:lstStyle>
          <a:p>
            <a:r>
              <a:rPr lang="en-US" dirty="0"/>
              <a:t>Identify which columns are numerical and categorical</a:t>
            </a:r>
            <a:endParaRPr dirty="0"/>
          </a:p>
        </p:txBody>
      </p:sp>
      <p:sp>
        <p:nvSpPr>
          <p:cNvPr id="10" name="object 9">
            <a:extLst>
              <a:ext uri="{FF2B5EF4-FFF2-40B4-BE49-F238E27FC236}">
                <a16:creationId xmlns:a16="http://schemas.microsoft.com/office/drawing/2014/main" id="{C5AE155F-E8FD-CEC7-B8ED-0952CED156F0}"/>
              </a:ext>
            </a:extLst>
          </p:cNvPr>
          <p:cNvSpPr txBox="1"/>
          <p:nvPr/>
        </p:nvSpPr>
        <p:spPr>
          <a:xfrm>
            <a:off x="6068801" y="4271196"/>
            <a:ext cx="5311356" cy="228268"/>
          </a:xfrm>
          <a:prstGeom prst="rect">
            <a:avLst/>
          </a:prstGeom>
          <a:solidFill>
            <a:schemeClr val="accent4">
              <a:lumMod val="20000"/>
              <a:lumOff val="80000"/>
            </a:schemeClr>
          </a:solidFill>
          <a:ln>
            <a:solidFill>
              <a:schemeClr val="tx1"/>
            </a:solidFill>
          </a:ln>
        </p:spPr>
        <p:txBody>
          <a:bodyPr vert="horz" wrap="square" lIns="0" tIns="12700" rIns="0" bIns="0" rtlCol="0">
            <a:spAutoFit/>
          </a:bodyPr>
          <a:lstStyle>
            <a:defPPr>
              <a:defRPr lang="en-US"/>
            </a:defPPr>
            <a:lvl1pPr marL="172085" algn="ctr">
              <a:lnSpc>
                <a:spcPct val="100000"/>
              </a:lnSpc>
              <a:spcBef>
                <a:spcPts val="100"/>
              </a:spcBef>
              <a:defRPr sz="1400" spc="-10">
                <a:ln>
                  <a:solidFill>
                    <a:schemeClr val="accent1"/>
                  </a:solidFill>
                </a:ln>
                <a:latin typeface="Calibri"/>
                <a:cs typeface="Calibri"/>
              </a:defRPr>
            </a:lvl1pPr>
          </a:lstStyle>
          <a:p>
            <a:r>
              <a:rPr lang="en-US"/>
              <a:t>Calculate the number  of launches on each  site</a:t>
            </a:r>
            <a:endParaRPr lang="en-US" dirty="0"/>
          </a:p>
        </p:txBody>
      </p:sp>
      <p:sp>
        <p:nvSpPr>
          <p:cNvPr id="11" name="object 9">
            <a:extLst>
              <a:ext uri="{FF2B5EF4-FFF2-40B4-BE49-F238E27FC236}">
                <a16:creationId xmlns:a16="http://schemas.microsoft.com/office/drawing/2014/main" id="{1E940DF6-ECE6-4ECF-0A10-96BEA0962EBF}"/>
              </a:ext>
            </a:extLst>
          </p:cNvPr>
          <p:cNvSpPr txBox="1"/>
          <p:nvPr/>
        </p:nvSpPr>
        <p:spPr>
          <a:xfrm>
            <a:off x="6054621" y="4808526"/>
            <a:ext cx="5325536" cy="228268"/>
          </a:xfrm>
          <a:prstGeom prst="rect">
            <a:avLst/>
          </a:prstGeom>
          <a:solidFill>
            <a:schemeClr val="accent4">
              <a:lumMod val="20000"/>
              <a:lumOff val="80000"/>
            </a:schemeClr>
          </a:solidFill>
          <a:ln>
            <a:solidFill>
              <a:schemeClr val="tx1"/>
            </a:solidFill>
          </a:ln>
        </p:spPr>
        <p:txBody>
          <a:bodyPr vert="horz" wrap="square" lIns="0" tIns="12700" rIns="0" bIns="0" rtlCol="0">
            <a:spAutoFit/>
          </a:bodyPr>
          <a:lstStyle>
            <a:defPPr>
              <a:defRPr lang="en-US"/>
            </a:defPPr>
            <a:lvl1pPr marL="172085" algn="ctr">
              <a:lnSpc>
                <a:spcPct val="100000"/>
              </a:lnSpc>
              <a:spcBef>
                <a:spcPts val="100"/>
              </a:spcBef>
              <a:defRPr sz="1400" spc="-10">
                <a:ln>
                  <a:solidFill>
                    <a:schemeClr val="accent1"/>
                  </a:solidFill>
                </a:ln>
                <a:latin typeface="Calibri"/>
                <a:cs typeface="Calibri"/>
              </a:defRPr>
            </a:lvl1pPr>
          </a:lstStyle>
          <a:p>
            <a:r>
              <a:rPr lang="en-US"/>
              <a:t>Calculate the number  and occurrence of each  orbit</a:t>
            </a:r>
            <a:endParaRPr lang="en-US" dirty="0"/>
          </a:p>
        </p:txBody>
      </p:sp>
      <p:sp>
        <p:nvSpPr>
          <p:cNvPr id="12" name="object 9">
            <a:extLst>
              <a:ext uri="{FF2B5EF4-FFF2-40B4-BE49-F238E27FC236}">
                <a16:creationId xmlns:a16="http://schemas.microsoft.com/office/drawing/2014/main" id="{1C42C53C-E96A-0602-F130-5990FB00AD0F}"/>
              </a:ext>
            </a:extLst>
          </p:cNvPr>
          <p:cNvSpPr txBox="1"/>
          <p:nvPr/>
        </p:nvSpPr>
        <p:spPr>
          <a:xfrm>
            <a:off x="7055891" y="6513650"/>
            <a:ext cx="3251010" cy="228268"/>
          </a:xfrm>
          <a:prstGeom prst="rect">
            <a:avLst/>
          </a:prstGeom>
          <a:solidFill>
            <a:schemeClr val="accent4">
              <a:lumMod val="20000"/>
              <a:lumOff val="80000"/>
            </a:schemeClr>
          </a:solidFill>
          <a:ln>
            <a:solidFill>
              <a:schemeClr val="tx1"/>
            </a:solidFill>
          </a:ln>
        </p:spPr>
        <p:txBody>
          <a:bodyPr vert="horz" wrap="square" lIns="0" tIns="12700" rIns="0" bIns="0" rtlCol="0">
            <a:spAutoFit/>
          </a:bodyPr>
          <a:lstStyle>
            <a:defPPr>
              <a:defRPr lang="en-US"/>
            </a:defPPr>
            <a:lvl1pPr marL="172085" algn="ctr">
              <a:lnSpc>
                <a:spcPct val="100000"/>
              </a:lnSpc>
              <a:spcBef>
                <a:spcPts val="100"/>
              </a:spcBef>
              <a:defRPr sz="1400" spc="-10">
                <a:ln>
                  <a:solidFill>
                    <a:schemeClr val="accent1"/>
                  </a:solidFill>
                </a:ln>
                <a:latin typeface="Calibri"/>
                <a:cs typeface="Calibri"/>
              </a:defRPr>
            </a:lvl1pPr>
          </a:lstStyle>
          <a:p>
            <a:r>
              <a:rPr lang="pt-BR" dirty="0"/>
              <a:t>Export data frame </a:t>
            </a:r>
            <a:r>
              <a:rPr lang="pt-BR"/>
              <a:t>as CSV</a:t>
            </a:r>
            <a:endParaRPr lang="en-US" dirty="0"/>
          </a:p>
        </p:txBody>
      </p:sp>
      <p:sp>
        <p:nvSpPr>
          <p:cNvPr id="13" name="Content Placeholder 4">
            <a:extLst>
              <a:ext uri="{FF2B5EF4-FFF2-40B4-BE49-F238E27FC236}">
                <a16:creationId xmlns:a16="http://schemas.microsoft.com/office/drawing/2014/main" id="{23B314CD-22E2-2D15-5527-227FDEB4F30B}"/>
              </a:ext>
            </a:extLst>
          </p:cNvPr>
          <p:cNvSpPr txBox="1">
            <a:spLocks/>
          </p:cNvSpPr>
          <p:nvPr/>
        </p:nvSpPr>
        <p:spPr>
          <a:xfrm>
            <a:off x="5618436" y="1272098"/>
            <a:ext cx="6156137" cy="5469820"/>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16" name="object 9">
            <a:extLst>
              <a:ext uri="{FF2B5EF4-FFF2-40B4-BE49-F238E27FC236}">
                <a16:creationId xmlns:a16="http://schemas.microsoft.com/office/drawing/2014/main" id="{767AC6C2-60E3-2FC3-B510-A8754B4E4945}"/>
              </a:ext>
            </a:extLst>
          </p:cNvPr>
          <p:cNvSpPr txBox="1"/>
          <p:nvPr/>
        </p:nvSpPr>
        <p:spPr>
          <a:xfrm>
            <a:off x="6015269" y="5438697"/>
            <a:ext cx="5391688" cy="228268"/>
          </a:xfrm>
          <a:prstGeom prst="rect">
            <a:avLst/>
          </a:prstGeom>
          <a:solidFill>
            <a:schemeClr val="accent4">
              <a:lumMod val="20000"/>
              <a:lumOff val="80000"/>
            </a:schemeClr>
          </a:solidFill>
          <a:ln>
            <a:solidFill>
              <a:schemeClr val="tx1"/>
            </a:solidFill>
          </a:ln>
        </p:spPr>
        <p:txBody>
          <a:bodyPr vert="horz" wrap="square" lIns="0" tIns="12700" rIns="0" bIns="0" rtlCol="0">
            <a:spAutoFit/>
          </a:bodyPr>
          <a:lstStyle>
            <a:defPPr>
              <a:defRPr lang="en-US"/>
            </a:defPPr>
            <a:lvl1pPr marL="172085" algn="ctr">
              <a:lnSpc>
                <a:spcPct val="100000"/>
              </a:lnSpc>
              <a:spcBef>
                <a:spcPts val="100"/>
              </a:spcBef>
              <a:defRPr sz="1400" spc="-10">
                <a:ln>
                  <a:solidFill>
                    <a:schemeClr val="accent1"/>
                  </a:solidFill>
                </a:ln>
                <a:latin typeface="Calibri"/>
                <a:cs typeface="Calibri"/>
              </a:defRPr>
            </a:lvl1pPr>
          </a:lstStyle>
          <a:p>
            <a:r>
              <a:rPr lang="en-US" dirty="0"/>
              <a:t>Calculate the number and  occurrence of mission  outcome of the orbits</a:t>
            </a:r>
          </a:p>
        </p:txBody>
      </p:sp>
      <p:sp>
        <p:nvSpPr>
          <p:cNvPr id="17" name="object 9">
            <a:extLst>
              <a:ext uri="{FF2B5EF4-FFF2-40B4-BE49-F238E27FC236}">
                <a16:creationId xmlns:a16="http://schemas.microsoft.com/office/drawing/2014/main" id="{EC0459EF-7D68-5DFC-BFB0-397FCB2DC3EE}"/>
              </a:ext>
            </a:extLst>
          </p:cNvPr>
          <p:cNvSpPr txBox="1"/>
          <p:nvPr/>
        </p:nvSpPr>
        <p:spPr>
          <a:xfrm>
            <a:off x="6282809" y="6029187"/>
            <a:ext cx="4640263" cy="228268"/>
          </a:xfrm>
          <a:prstGeom prst="rect">
            <a:avLst/>
          </a:prstGeom>
          <a:solidFill>
            <a:schemeClr val="accent4">
              <a:lumMod val="20000"/>
              <a:lumOff val="80000"/>
            </a:schemeClr>
          </a:solidFill>
          <a:ln>
            <a:solidFill>
              <a:schemeClr val="tx1"/>
            </a:solidFill>
          </a:ln>
        </p:spPr>
        <p:txBody>
          <a:bodyPr vert="horz" wrap="square" lIns="0" tIns="12700" rIns="0" bIns="0" rtlCol="0">
            <a:spAutoFit/>
          </a:bodyPr>
          <a:lstStyle>
            <a:defPPr>
              <a:defRPr lang="en-US"/>
            </a:defPPr>
            <a:lvl1pPr marL="172085" algn="ctr">
              <a:lnSpc>
                <a:spcPct val="100000"/>
              </a:lnSpc>
              <a:spcBef>
                <a:spcPts val="100"/>
              </a:spcBef>
              <a:defRPr sz="1400" spc="-10">
                <a:ln>
                  <a:solidFill>
                    <a:schemeClr val="accent1"/>
                  </a:solidFill>
                </a:ln>
                <a:latin typeface="Calibri"/>
                <a:cs typeface="Calibri"/>
              </a:defRPr>
            </a:lvl1pPr>
          </a:lstStyle>
          <a:p>
            <a:r>
              <a:rPr lang="it-IT" dirty="0"/>
              <a:t>Create labels for </a:t>
            </a:r>
            <a:r>
              <a:rPr lang="it-IT" dirty="0" err="1"/>
              <a:t>outcomes</a:t>
            </a:r>
            <a:endParaRPr lang="it-IT" dirty="0"/>
          </a:p>
        </p:txBody>
      </p:sp>
      <p:cxnSp>
        <p:nvCxnSpPr>
          <p:cNvPr id="20" name="Connettore 2 19">
            <a:extLst>
              <a:ext uri="{FF2B5EF4-FFF2-40B4-BE49-F238E27FC236}">
                <a16:creationId xmlns:a16="http://schemas.microsoft.com/office/drawing/2014/main" id="{F85B84AF-F08E-38CC-F79B-CEA694F54A49}"/>
              </a:ext>
            </a:extLst>
          </p:cNvPr>
          <p:cNvCxnSpPr>
            <a:cxnSpLocks/>
          </p:cNvCxnSpPr>
          <p:nvPr/>
        </p:nvCxnSpPr>
        <p:spPr>
          <a:xfrm>
            <a:off x="8708386" y="1800225"/>
            <a:ext cx="6481" cy="281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ttore 2 21">
            <a:extLst>
              <a:ext uri="{FF2B5EF4-FFF2-40B4-BE49-F238E27FC236}">
                <a16:creationId xmlns:a16="http://schemas.microsoft.com/office/drawing/2014/main" id="{B8BCA89E-A19A-0CC7-337D-7A5A2532A001}"/>
              </a:ext>
            </a:extLst>
          </p:cNvPr>
          <p:cNvCxnSpPr>
            <a:cxnSpLocks/>
          </p:cNvCxnSpPr>
          <p:nvPr/>
        </p:nvCxnSpPr>
        <p:spPr>
          <a:xfrm>
            <a:off x="8708386" y="2530972"/>
            <a:ext cx="6386" cy="329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ttore 2 30">
            <a:extLst>
              <a:ext uri="{FF2B5EF4-FFF2-40B4-BE49-F238E27FC236}">
                <a16:creationId xmlns:a16="http://schemas.microsoft.com/office/drawing/2014/main" id="{D155B5BA-45FD-4441-52C0-A384CD4F20DE}"/>
              </a:ext>
            </a:extLst>
          </p:cNvPr>
          <p:cNvCxnSpPr>
            <a:cxnSpLocks/>
            <a:stCxn id="7" idx="2"/>
          </p:cNvCxnSpPr>
          <p:nvPr/>
        </p:nvCxnSpPr>
        <p:spPr>
          <a:xfrm flipH="1">
            <a:off x="8711627" y="3297952"/>
            <a:ext cx="5763" cy="375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ttore 2 31">
            <a:extLst>
              <a:ext uri="{FF2B5EF4-FFF2-40B4-BE49-F238E27FC236}">
                <a16:creationId xmlns:a16="http://schemas.microsoft.com/office/drawing/2014/main" id="{CC3277B9-FF29-A550-DDF7-3C8E10481ADB}"/>
              </a:ext>
            </a:extLst>
          </p:cNvPr>
          <p:cNvCxnSpPr>
            <a:cxnSpLocks/>
          </p:cNvCxnSpPr>
          <p:nvPr/>
        </p:nvCxnSpPr>
        <p:spPr>
          <a:xfrm>
            <a:off x="8708386" y="3881061"/>
            <a:ext cx="0" cy="412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ttore 2 32">
            <a:extLst>
              <a:ext uri="{FF2B5EF4-FFF2-40B4-BE49-F238E27FC236}">
                <a16:creationId xmlns:a16="http://schemas.microsoft.com/office/drawing/2014/main" id="{C2D08A5B-ECFE-CB58-2E61-72838F127E2F}"/>
              </a:ext>
            </a:extLst>
          </p:cNvPr>
          <p:cNvCxnSpPr>
            <a:cxnSpLocks/>
            <a:stCxn id="10" idx="2"/>
          </p:cNvCxnSpPr>
          <p:nvPr/>
        </p:nvCxnSpPr>
        <p:spPr>
          <a:xfrm>
            <a:off x="8724479" y="4499464"/>
            <a:ext cx="122" cy="335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nettore 2 34">
            <a:extLst>
              <a:ext uri="{FF2B5EF4-FFF2-40B4-BE49-F238E27FC236}">
                <a16:creationId xmlns:a16="http://schemas.microsoft.com/office/drawing/2014/main" id="{7180D002-9E04-3309-16DF-41E228420C6C}"/>
              </a:ext>
            </a:extLst>
          </p:cNvPr>
          <p:cNvCxnSpPr>
            <a:cxnSpLocks/>
            <a:stCxn id="11" idx="2"/>
          </p:cNvCxnSpPr>
          <p:nvPr/>
        </p:nvCxnSpPr>
        <p:spPr>
          <a:xfrm>
            <a:off x="8717389" y="5036794"/>
            <a:ext cx="3972" cy="397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ttore 2 35">
            <a:extLst>
              <a:ext uri="{FF2B5EF4-FFF2-40B4-BE49-F238E27FC236}">
                <a16:creationId xmlns:a16="http://schemas.microsoft.com/office/drawing/2014/main" id="{A74658DB-BDDE-03AC-377E-B2C8552784BD}"/>
              </a:ext>
            </a:extLst>
          </p:cNvPr>
          <p:cNvCxnSpPr>
            <a:cxnSpLocks/>
          </p:cNvCxnSpPr>
          <p:nvPr/>
        </p:nvCxnSpPr>
        <p:spPr>
          <a:xfrm>
            <a:off x="8737454" y="5679753"/>
            <a:ext cx="122" cy="335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ttore 2 37">
            <a:extLst>
              <a:ext uri="{FF2B5EF4-FFF2-40B4-BE49-F238E27FC236}">
                <a16:creationId xmlns:a16="http://schemas.microsoft.com/office/drawing/2014/main" id="{8C85BD02-92A2-1F42-84E2-D6EE610F729D}"/>
              </a:ext>
            </a:extLst>
          </p:cNvPr>
          <p:cNvCxnSpPr>
            <a:cxnSpLocks/>
          </p:cNvCxnSpPr>
          <p:nvPr/>
        </p:nvCxnSpPr>
        <p:spPr>
          <a:xfrm flipH="1">
            <a:off x="8734336" y="6257455"/>
            <a:ext cx="3240" cy="260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00336"/>
            <a:ext cx="6623011" cy="5343658"/>
          </a:xfrm>
          <a:prstGeom prst="rect">
            <a:avLst/>
          </a:prstGeom>
        </p:spPr>
        <p:txBody>
          <a:bodyPr lIns="91440" tIns="45720" rIns="91440" bIns="45720" anchor="t"/>
          <a:lstStyle/>
          <a:p>
            <a:pPr marL="241300" indent="-228600">
              <a:lnSpc>
                <a:spcPct val="100000"/>
              </a:lnSpc>
              <a:spcBef>
                <a:spcPts val="95"/>
              </a:spcBef>
              <a:buChar char="•"/>
              <a:tabLst>
                <a:tab pos="240665" algn="l"/>
                <a:tab pos="241300" algn="l"/>
              </a:tabLst>
            </a:pPr>
            <a:r>
              <a:rPr lang="it-IT" sz="2400" spc="-75" dirty="0" err="1">
                <a:solidFill>
                  <a:srgbClr val="292929"/>
                </a:solidFill>
                <a:latin typeface="Calibri" panose="020F0502020204030204" pitchFamily="34" charset="0"/>
                <a:cs typeface="Calibri" panose="020F0502020204030204" pitchFamily="34" charset="0"/>
              </a:rPr>
              <a:t>Scatter</a:t>
            </a:r>
            <a:r>
              <a:rPr lang="it-IT" sz="2400" spc="55" dirty="0">
                <a:solidFill>
                  <a:srgbClr val="292929"/>
                </a:solidFill>
                <a:latin typeface="Calibri" panose="020F0502020204030204" pitchFamily="34" charset="0"/>
                <a:cs typeface="Calibri" panose="020F0502020204030204" pitchFamily="34" charset="0"/>
              </a:rPr>
              <a:t> </a:t>
            </a:r>
            <a:r>
              <a:rPr lang="it-IT" sz="2400" spc="-20" dirty="0">
                <a:solidFill>
                  <a:srgbClr val="292929"/>
                </a:solidFill>
                <a:latin typeface="Calibri" panose="020F0502020204030204" pitchFamily="34" charset="0"/>
                <a:cs typeface="Calibri" panose="020F0502020204030204" pitchFamily="34" charset="0"/>
              </a:rPr>
              <a:t>plots to check </a:t>
            </a:r>
            <a:r>
              <a:rPr lang="it-IT" sz="2400" spc="-20" dirty="0" err="1">
                <a:solidFill>
                  <a:srgbClr val="292929"/>
                </a:solidFill>
                <a:latin typeface="Calibri" panose="020F0502020204030204" pitchFamily="34" charset="0"/>
                <a:cs typeface="Calibri" panose="020F0502020204030204" pitchFamily="34" charset="0"/>
              </a:rPr>
              <a:t>how</a:t>
            </a:r>
            <a:r>
              <a:rPr lang="it-IT" sz="2400" spc="-20" dirty="0">
                <a:solidFill>
                  <a:srgbClr val="292929"/>
                </a:solidFill>
                <a:latin typeface="Calibri" panose="020F0502020204030204" pitchFamily="34" charset="0"/>
                <a:cs typeface="Calibri" panose="020F0502020204030204" pitchFamily="34" charset="0"/>
              </a:rPr>
              <a:t> </a:t>
            </a:r>
            <a:r>
              <a:rPr lang="it-IT" sz="2400" spc="-20" dirty="0" err="1">
                <a:solidFill>
                  <a:srgbClr val="292929"/>
                </a:solidFill>
                <a:latin typeface="Calibri" panose="020F0502020204030204" pitchFamily="34" charset="0"/>
                <a:cs typeface="Calibri" panose="020F0502020204030204" pitchFamily="34" charset="0"/>
              </a:rPr>
              <a:t>much</a:t>
            </a:r>
            <a:r>
              <a:rPr lang="it-IT" sz="2400" spc="-20" dirty="0">
                <a:solidFill>
                  <a:srgbClr val="292929"/>
                </a:solidFill>
                <a:latin typeface="Calibri" panose="020F0502020204030204" pitchFamily="34" charset="0"/>
                <a:cs typeface="Calibri" panose="020F0502020204030204" pitchFamily="34" charset="0"/>
              </a:rPr>
              <a:t> the success of a landing </a:t>
            </a:r>
            <a:r>
              <a:rPr lang="it-IT" sz="2400" spc="-20" dirty="0" err="1">
                <a:solidFill>
                  <a:srgbClr val="292929"/>
                </a:solidFill>
                <a:latin typeface="Calibri" panose="020F0502020204030204" pitchFamily="34" charset="0"/>
                <a:cs typeface="Calibri" panose="020F0502020204030204" pitchFamily="34" charset="0"/>
              </a:rPr>
              <a:t>is</a:t>
            </a:r>
            <a:r>
              <a:rPr lang="it-IT" sz="2400" spc="-20" dirty="0">
                <a:solidFill>
                  <a:srgbClr val="292929"/>
                </a:solidFill>
                <a:latin typeface="Calibri" panose="020F0502020204030204" pitchFamily="34" charset="0"/>
                <a:cs typeface="Calibri" panose="020F0502020204030204" pitchFamily="34" charset="0"/>
              </a:rPr>
              <a:t> </a:t>
            </a:r>
            <a:r>
              <a:rPr lang="it-IT" sz="2400" spc="-20" dirty="0" err="1">
                <a:solidFill>
                  <a:srgbClr val="292929"/>
                </a:solidFill>
                <a:latin typeface="Calibri" panose="020F0502020204030204" pitchFamily="34" charset="0"/>
                <a:cs typeface="Calibri" panose="020F0502020204030204" pitchFamily="34" charset="0"/>
              </a:rPr>
              <a:t>related</a:t>
            </a:r>
            <a:r>
              <a:rPr lang="it-IT" sz="2400" spc="-20" dirty="0">
                <a:solidFill>
                  <a:srgbClr val="292929"/>
                </a:solidFill>
                <a:latin typeface="Calibri" panose="020F0502020204030204" pitchFamily="34" charset="0"/>
                <a:cs typeface="Calibri" panose="020F0502020204030204" pitchFamily="34" charset="0"/>
              </a:rPr>
              <a:t> to the following:</a:t>
            </a:r>
            <a:endParaRPr lang="it-IT" sz="2400" dirty="0">
              <a:latin typeface="Calibri" panose="020F0502020204030204" pitchFamily="34" charset="0"/>
              <a:cs typeface="Calibri" panose="020F0502020204030204" pitchFamily="34" charset="0"/>
            </a:endParaRPr>
          </a:p>
          <a:p>
            <a:pPr marL="698500" lvl="1" indent="-228600">
              <a:lnSpc>
                <a:spcPct val="100000"/>
              </a:lnSpc>
              <a:spcBef>
                <a:spcPts val="1430"/>
              </a:spcBef>
              <a:buChar char="•"/>
              <a:tabLst>
                <a:tab pos="697865" algn="l"/>
                <a:tab pos="699135" algn="l"/>
              </a:tabLst>
            </a:pPr>
            <a:r>
              <a:rPr lang="it-IT" spc="-10" dirty="0">
                <a:solidFill>
                  <a:srgbClr val="292929"/>
                </a:solidFill>
                <a:latin typeface="Calibri" panose="020F0502020204030204" pitchFamily="34" charset="0"/>
                <a:cs typeface="Calibri" panose="020F0502020204030204" pitchFamily="34" charset="0"/>
              </a:rPr>
              <a:t>Flight </a:t>
            </a:r>
            <a:r>
              <a:rPr lang="it-IT" spc="-60" dirty="0">
                <a:solidFill>
                  <a:srgbClr val="292929"/>
                </a:solidFill>
                <a:latin typeface="Calibri" panose="020F0502020204030204" pitchFamily="34" charset="0"/>
                <a:cs typeface="Calibri" panose="020F0502020204030204" pitchFamily="34" charset="0"/>
              </a:rPr>
              <a:t>Number </a:t>
            </a:r>
            <a:r>
              <a:rPr lang="it-IT" spc="-175" dirty="0">
                <a:solidFill>
                  <a:srgbClr val="292929"/>
                </a:solidFill>
                <a:latin typeface="Calibri" panose="020F0502020204030204" pitchFamily="34" charset="0"/>
                <a:cs typeface="Calibri" panose="020F0502020204030204" pitchFamily="34" charset="0"/>
              </a:rPr>
              <a:t>vs.  </a:t>
            </a:r>
            <a:r>
              <a:rPr lang="it-IT" spc="-70" dirty="0">
                <a:solidFill>
                  <a:srgbClr val="292929"/>
                </a:solidFill>
                <a:latin typeface="Calibri" panose="020F0502020204030204" pitchFamily="34" charset="0"/>
                <a:cs typeface="Calibri" panose="020F0502020204030204" pitchFamily="34" charset="0"/>
              </a:rPr>
              <a:t>Payload</a:t>
            </a:r>
            <a:r>
              <a:rPr lang="it-IT" spc="60" dirty="0">
                <a:solidFill>
                  <a:srgbClr val="292929"/>
                </a:solidFill>
                <a:latin typeface="Calibri" panose="020F0502020204030204" pitchFamily="34" charset="0"/>
                <a:cs typeface="Calibri" panose="020F0502020204030204" pitchFamily="34" charset="0"/>
              </a:rPr>
              <a:t> </a:t>
            </a:r>
            <a:r>
              <a:rPr lang="it-IT" spc="-110" dirty="0">
                <a:solidFill>
                  <a:srgbClr val="292929"/>
                </a:solidFill>
                <a:latin typeface="Calibri" panose="020F0502020204030204" pitchFamily="34" charset="0"/>
                <a:cs typeface="Calibri" panose="020F0502020204030204" pitchFamily="34" charset="0"/>
              </a:rPr>
              <a:t>Mass </a:t>
            </a:r>
            <a:endParaRPr lang="it-IT" dirty="0">
              <a:latin typeface="Calibri" panose="020F0502020204030204" pitchFamily="34" charset="0"/>
              <a:cs typeface="Calibri" panose="020F0502020204030204" pitchFamily="34" charset="0"/>
            </a:endParaRPr>
          </a:p>
          <a:p>
            <a:pPr marL="698500" lvl="1" indent="-228600">
              <a:lnSpc>
                <a:spcPct val="100000"/>
              </a:lnSpc>
              <a:spcBef>
                <a:spcPts val="1395"/>
              </a:spcBef>
              <a:buChar char="•"/>
              <a:tabLst>
                <a:tab pos="697865" algn="l"/>
                <a:tab pos="699135" algn="l"/>
              </a:tabLst>
            </a:pPr>
            <a:r>
              <a:rPr lang="it-IT" spc="-10" dirty="0">
                <a:solidFill>
                  <a:srgbClr val="292929"/>
                </a:solidFill>
                <a:latin typeface="Calibri" panose="020F0502020204030204" pitchFamily="34" charset="0"/>
                <a:cs typeface="Calibri" panose="020F0502020204030204" pitchFamily="34" charset="0"/>
              </a:rPr>
              <a:t>Flight </a:t>
            </a:r>
            <a:r>
              <a:rPr lang="it-IT" spc="-60" dirty="0">
                <a:solidFill>
                  <a:srgbClr val="292929"/>
                </a:solidFill>
                <a:latin typeface="Calibri" panose="020F0502020204030204" pitchFamily="34" charset="0"/>
                <a:cs typeface="Calibri" panose="020F0502020204030204" pitchFamily="34" charset="0"/>
              </a:rPr>
              <a:t>Number </a:t>
            </a:r>
            <a:r>
              <a:rPr lang="it-IT" spc="-175" dirty="0">
                <a:solidFill>
                  <a:srgbClr val="292929"/>
                </a:solidFill>
                <a:latin typeface="Calibri" panose="020F0502020204030204" pitchFamily="34" charset="0"/>
                <a:cs typeface="Calibri" panose="020F0502020204030204" pitchFamily="34" charset="0"/>
              </a:rPr>
              <a:t>vs. </a:t>
            </a:r>
            <a:r>
              <a:rPr lang="it-IT" spc="-80" dirty="0" err="1">
                <a:solidFill>
                  <a:srgbClr val="292929"/>
                </a:solidFill>
                <a:latin typeface="Calibri" panose="020F0502020204030204" pitchFamily="34" charset="0"/>
                <a:cs typeface="Calibri" panose="020F0502020204030204" pitchFamily="34" charset="0"/>
              </a:rPr>
              <a:t>Launch</a:t>
            </a:r>
            <a:r>
              <a:rPr lang="it-IT" spc="25" dirty="0">
                <a:solidFill>
                  <a:srgbClr val="292929"/>
                </a:solidFill>
                <a:latin typeface="Calibri" panose="020F0502020204030204" pitchFamily="34" charset="0"/>
                <a:cs typeface="Calibri" panose="020F0502020204030204" pitchFamily="34" charset="0"/>
              </a:rPr>
              <a:t> </a:t>
            </a:r>
            <a:r>
              <a:rPr lang="it-IT" spc="-60" dirty="0">
                <a:solidFill>
                  <a:srgbClr val="292929"/>
                </a:solidFill>
                <a:latin typeface="Calibri" panose="020F0502020204030204" pitchFamily="34" charset="0"/>
                <a:cs typeface="Calibri" panose="020F0502020204030204" pitchFamily="34" charset="0"/>
              </a:rPr>
              <a:t>Site</a:t>
            </a:r>
            <a:endParaRPr lang="it-IT" dirty="0">
              <a:latin typeface="Calibri" panose="020F0502020204030204" pitchFamily="34" charset="0"/>
              <a:cs typeface="Calibri" panose="020F0502020204030204" pitchFamily="34" charset="0"/>
            </a:endParaRPr>
          </a:p>
          <a:p>
            <a:pPr marL="698500" lvl="1" indent="-228600">
              <a:lnSpc>
                <a:spcPct val="100000"/>
              </a:lnSpc>
              <a:spcBef>
                <a:spcPts val="1400"/>
              </a:spcBef>
              <a:buChar char="•"/>
              <a:tabLst>
                <a:tab pos="697865" algn="l"/>
                <a:tab pos="699135" algn="l"/>
              </a:tabLst>
            </a:pPr>
            <a:r>
              <a:rPr lang="it-IT" spc="-10" dirty="0">
                <a:solidFill>
                  <a:srgbClr val="292929"/>
                </a:solidFill>
                <a:latin typeface="Calibri" panose="020F0502020204030204" pitchFamily="34" charset="0"/>
                <a:cs typeface="Calibri" panose="020F0502020204030204" pitchFamily="34" charset="0"/>
              </a:rPr>
              <a:t>Flight </a:t>
            </a:r>
            <a:r>
              <a:rPr lang="it-IT" spc="-60" dirty="0">
                <a:solidFill>
                  <a:srgbClr val="292929"/>
                </a:solidFill>
                <a:latin typeface="Calibri" panose="020F0502020204030204" pitchFamily="34" charset="0"/>
                <a:cs typeface="Calibri" panose="020F0502020204030204" pitchFamily="34" charset="0"/>
              </a:rPr>
              <a:t>Number </a:t>
            </a:r>
            <a:r>
              <a:rPr lang="it-IT" spc="-175" dirty="0">
                <a:solidFill>
                  <a:srgbClr val="292929"/>
                </a:solidFill>
                <a:latin typeface="Calibri" panose="020F0502020204030204" pitchFamily="34" charset="0"/>
                <a:cs typeface="Calibri" panose="020F0502020204030204" pitchFamily="34" charset="0"/>
              </a:rPr>
              <a:t>vs.  </a:t>
            </a:r>
            <a:r>
              <a:rPr lang="it-IT" spc="-5" dirty="0" err="1">
                <a:solidFill>
                  <a:srgbClr val="292929"/>
                </a:solidFill>
                <a:latin typeface="Calibri" panose="020F0502020204030204" pitchFamily="34" charset="0"/>
                <a:cs typeface="Calibri" panose="020F0502020204030204" pitchFamily="34" charset="0"/>
              </a:rPr>
              <a:t>Orbit</a:t>
            </a:r>
            <a:r>
              <a:rPr lang="it-IT" spc="55" dirty="0">
                <a:solidFill>
                  <a:srgbClr val="292929"/>
                </a:solidFill>
                <a:latin typeface="Calibri" panose="020F0502020204030204" pitchFamily="34" charset="0"/>
                <a:cs typeface="Calibri" panose="020F0502020204030204" pitchFamily="34" charset="0"/>
              </a:rPr>
              <a:t> </a:t>
            </a:r>
            <a:r>
              <a:rPr lang="it-IT" spc="-95" dirty="0" err="1">
                <a:solidFill>
                  <a:srgbClr val="292929"/>
                </a:solidFill>
                <a:latin typeface="Calibri" panose="020F0502020204030204" pitchFamily="34" charset="0"/>
                <a:cs typeface="Calibri" panose="020F0502020204030204" pitchFamily="34" charset="0"/>
              </a:rPr>
              <a:t>Type</a:t>
            </a:r>
            <a:endParaRPr lang="it-IT" spc="-95" dirty="0">
              <a:solidFill>
                <a:srgbClr val="292929"/>
              </a:solidFill>
              <a:latin typeface="Calibri" panose="020F0502020204030204" pitchFamily="34" charset="0"/>
              <a:cs typeface="Calibri" panose="020F0502020204030204" pitchFamily="34" charset="0"/>
            </a:endParaRPr>
          </a:p>
          <a:p>
            <a:pPr marL="698500" lvl="1" indent="-228600">
              <a:lnSpc>
                <a:spcPct val="100000"/>
              </a:lnSpc>
              <a:spcBef>
                <a:spcPts val="1400"/>
              </a:spcBef>
              <a:buChar char="•"/>
              <a:tabLst>
                <a:tab pos="697865" algn="l"/>
                <a:tab pos="699135" algn="l"/>
              </a:tabLst>
            </a:pPr>
            <a:r>
              <a:rPr lang="it-IT" spc="-95" dirty="0" err="1">
                <a:solidFill>
                  <a:srgbClr val="292929"/>
                </a:solidFill>
                <a:latin typeface="Calibri" panose="020F0502020204030204" pitchFamily="34" charset="0"/>
                <a:cs typeface="Calibri" panose="020F0502020204030204" pitchFamily="34" charset="0"/>
              </a:rPr>
              <a:t>Pay</a:t>
            </a:r>
            <a:r>
              <a:rPr lang="it-IT" spc="-95" dirty="0">
                <a:solidFill>
                  <a:srgbClr val="292929"/>
                </a:solidFill>
                <a:latin typeface="Calibri" panose="020F0502020204030204" pitchFamily="34" charset="0"/>
                <a:cs typeface="Calibri" panose="020F0502020204030204" pitchFamily="34" charset="0"/>
              </a:rPr>
              <a:t> Load Mass vs. </a:t>
            </a:r>
            <a:r>
              <a:rPr lang="it-IT" spc="-95" dirty="0" err="1">
                <a:solidFill>
                  <a:srgbClr val="292929"/>
                </a:solidFill>
                <a:latin typeface="Calibri" panose="020F0502020204030204" pitchFamily="34" charset="0"/>
                <a:cs typeface="Calibri" panose="020F0502020204030204" pitchFamily="34" charset="0"/>
              </a:rPr>
              <a:t>Orbit</a:t>
            </a:r>
            <a:endParaRPr lang="it-IT" dirty="0">
              <a:latin typeface="Calibri" panose="020F0502020204030204" pitchFamily="34" charset="0"/>
              <a:cs typeface="Calibri" panose="020F0502020204030204" pitchFamily="34" charset="0"/>
            </a:endParaRPr>
          </a:p>
          <a:p>
            <a:pPr marL="241300" indent="-228600">
              <a:lnSpc>
                <a:spcPct val="100000"/>
              </a:lnSpc>
              <a:spcBef>
                <a:spcPts val="1380"/>
              </a:spcBef>
              <a:buChar char="•"/>
              <a:tabLst>
                <a:tab pos="240665" algn="l"/>
                <a:tab pos="241300" algn="l"/>
              </a:tabLst>
            </a:pPr>
            <a:r>
              <a:rPr lang="it-IT" sz="2400" spc="-90" dirty="0">
                <a:solidFill>
                  <a:srgbClr val="292929"/>
                </a:solidFill>
                <a:latin typeface="Calibri" panose="020F0502020204030204" pitchFamily="34" charset="0"/>
                <a:cs typeface="Calibri" panose="020F0502020204030204" pitchFamily="34" charset="0"/>
              </a:rPr>
              <a:t>Bar</a:t>
            </a:r>
            <a:r>
              <a:rPr lang="it-IT" sz="2400" spc="45" dirty="0">
                <a:solidFill>
                  <a:srgbClr val="292929"/>
                </a:solidFill>
                <a:latin typeface="Calibri" panose="020F0502020204030204" pitchFamily="34" charset="0"/>
                <a:cs typeface="Calibri" panose="020F0502020204030204" pitchFamily="34" charset="0"/>
              </a:rPr>
              <a:t> </a:t>
            </a:r>
            <a:r>
              <a:rPr lang="it-IT" sz="2400" spc="-20" dirty="0">
                <a:solidFill>
                  <a:srgbClr val="292929"/>
                </a:solidFill>
                <a:latin typeface="Calibri" panose="020F0502020204030204" pitchFamily="34" charset="0"/>
                <a:cs typeface="Calibri" panose="020F0502020204030204" pitchFamily="34" charset="0"/>
              </a:rPr>
              <a:t>chart:</a:t>
            </a:r>
            <a:endParaRPr lang="it-IT" sz="2400" dirty="0">
              <a:latin typeface="Calibri" panose="020F0502020204030204" pitchFamily="34" charset="0"/>
              <a:cs typeface="Calibri" panose="020F0502020204030204" pitchFamily="34" charset="0"/>
            </a:endParaRPr>
          </a:p>
          <a:p>
            <a:pPr marL="698500" lvl="1" indent="-228600">
              <a:lnSpc>
                <a:spcPct val="100000"/>
              </a:lnSpc>
              <a:spcBef>
                <a:spcPts val="1420"/>
              </a:spcBef>
              <a:buChar char="•"/>
              <a:tabLst>
                <a:tab pos="697865" algn="l"/>
                <a:tab pos="699135" algn="l"/>
              </a:tabLst>
            </a:pPr>
            <a:r>
              <a:rPr lang="it-IT" spc="-120" dirty="0">
                <a:solidFill>
                  <a:srgbClr val="292929"/>
                </a:solidFill>
                <a:latin typeface="Calibri" panose="020F0502020204030204" pitchFamily="34" charset="0"/>
                <a:cs typeface="Calibri" panose="020F0502020204030204" pitchFamily="34" charset="0"/>
              </a:rPr>
              <a:t>Success </a:t>
            </a:r>
            <a:r>
              <a:rPr lang="it-IT" spc="-105" dirty="0">
                <a:solidFill>
                  <a:srgbClr val="292929"/>
                </a:solidFill>
                <a:latin typeface="Calibri" panose="020F0502020204030204" pitchFamily="34" charset="0"/>
                <a:cs typeface="Calibri" panose="020F0502020204030204" pitchFamily="34" charset="0"/>
              </a:rPr>
              <a:t>Rate </a:t>
            </a:r>
            <a:r>
              <a:rPr lang="it-IT" spc="-5" dirty="0">
                <a:solidFill>
                  <a:srgbClr val="292929"/>
                </a:solidFill>
                <a:latin typeface="Calibri" panose="020F0502020204030204" pitchFamily="34" charset="0"/>
                <a:cs typeface="Calibri" panose="020F0502020204030204" pitchFamily="34" charset="0"/>
              </a:rPr>
              <a:t>of </a:t>
            </a:r>
            <a:r>
              <a:rPr lang="it-IT" spc="-130" dirty="0" err="1">
                <a:solidFill>
                  <a:srgbClr val="292929"/>
                </a:solidFill>
                <a:latin typeface="Calibri" panose="020F0502020204030204" pitchFamily="34" charset="0"/>
                <a:cs typeface="Calibri" panose="020F0502020204030204" pitchFamily="34" charset="0"/>
              </a:rPr>
              <a:t>Each</a:t>
            </a:r>
            <a:r>
              <a:rPr lang="it-IT" spc="-130" dirty="0">
                <a:solidFill>
                  <a:srgbClr val="292929"/>
                </a:solidFill>
                <a:latin typeface="Calibri" panose="020F0502020204030204" pitchFamily="34" charset="0"/>
                <a:cs typeface="Calibri" panose="020F0502020204030204" pitchFamily="34" charset="0"/>
              </a:rPr>
              <a:t> </a:t>
            </a:r>
            <a:r>
              <a:rPr lang="it-IT" spc="-5" dirty="0" err="1">
                <a:solidFill>
                  <a:srgbClr val="292929"/>
                </a:solidFill>
                <a:latin typeface="Calibri" panose="020F0502020204030204" pitchFamily="34" charset="0"/>
                <a:cs typeface="Calibri" panose="020F0502020204030204" pitchFamily="34" charset="0"/>
              </a:rPr>
              <a:t>Orbit</a:t>
            </a:r>
            <a:r>
              <a:rPr lang="it-IT" spc="-254" dirty="0">
                <a:solidFill>
                  <a:srgbClr val="292929"/>
                </a:solidFill>
                <a:latin typeface="Calibri" panose="020F0502020204030204" pitchFamily="34" charset="0"/>
                <a:cs typeface="Calibri" panose="020F0502020204030204" pitchFamily="34" charset="0"/>
              </a:rPr>
              <a:t> </a:t>
            </a:r>
            <a:r>
              <a:rPr lang="it-IT" spc="-95" dirty="0" err="1">
                <a:solidFill>
                  <a:srgbClr val="292929"/>
                </a:solidFill>
                <a:latin typeface="Calibri" panose="020F0502020204030204" pitchFamily="34" charset="0"/>
                <a:cs typeface="Calibri" panose="020F0502020204030204" pitchFamily="34" charset="0"/>
              </a:rPr>
              <a:t>Type</a:t>
            </a:r>
            <a:endParaRPr lang="it-IT" dirty="0">
              <a:latin typeface="Calibri" panose="020F0502020204030204" pitchFamily="34" charset="0"/>
              <a:cs typeface="Calibri" panose="020F0502020204030204" pitchFamily="34" charset="0"/>
            </a:endParaRPr>
          </a:p>
          <a:p>
            <a:pPr marL="241300" indent="-228600">
              <a:lnSpc>
                <a:spcPct val="100000"/>
              </a:lnSpc>
              <a:spcBef>
                <a:spcPts val="1375"/>
              </a:spcBef>
              <a:buChar char="•"/>
              <a:tabLst>
                <a:tab pos="240665" algn="l"/>
                <a:tab pos="241300" algn="l"/>
              </a:tabLst>
            </a:pPr>
            <a:r>
              <a:rPr lang="it-IT" sz="2400" spc="-65" dirty="0">
                <a:solidFill>
                  <a:srgbClr val="292929"/>
                </a:solidFill>
                <a:latin typeface="Calibri" panose="020F0502020204030204" pitchFamily="34" charset="0"/>
                <a:cs typeface="Calibri" panose="020F0502020204030204" pitchFamily="34" charset="0"/>
              </a:rPr>
              <a:t>Line</a:t>
            </a:r>
            <a:r>
              <a:rPr lang="it-IT" sz="2400" spc="45" dirty="0">
                <a:solidFill>
                  <a:srgbClr val="292929"/>
                </a:solidFill>
                <a:latin typeface="Calibri" panose="020F0502020204030204" pitchFamily="34" charset="0"/>
                <a:cs typeface="Calibri" panose="020F0502020204030204" pitchFamily="34" charset="0"/>
              </a:rPr>
              <a:t> </a:t>
            </a:r>
            <a:r>
              <a:rPr lang="it-IT" sz="2400" spc="-60" dirty="0">
                <a:solidFill>
                  <a:srgbClr val="292929"/>
                </a:solidFill>
                <a:latin typeface="Calibri" panose="020F0502020204030204" pitchFamily="34" charset="0"/>
                <a:cs typeface="Calibri" panose="020F0502020204030204" pitchFamily="34" charset="0"/>
              </a:rPr>
              <a:t>chart:</a:t>
            </a:r>
            <a:endParaRPr lang="it-IT" sz="2400" dirty="0">
              <a:latin typeface="Calibri" panose="020F0502020204030204" pitchFamily="34" charset="0"/>
              <a:cs typeface="Calibri" panose="020F0502020204030204" pitchFamily="34" charset="0"/>
            </a:endParaRPr>
          </a:p>
          <a:p>
            <a:pPr marL="698500" lvl="1" indent="-228600">
              <a:lnSpc>
                <a:spcPct val="100000"/>
              </a:lnSpc>
              <a:spcBef>
                <a:spcPts val="1435"/>
              </a:spcBef>
              <a:buChar char="•"/>
              <a:tabLst>
                <a:tab pos="697865" algn="l"/>
                <a:tab pos="699135" algn="l"/>
              </a:tabLst>
            </a:pPr>
            <a:r>
              <a:rPr lang="it-IT" spc="-75" dirty="0" err="1">
                <a:solidFill>
                  <a:srgbClr val="292929"/>
                </a:solidFill>
                <a:latin typeface="Calibri" panose="020F0502020204030204" pitchFamily="34" charset="0"/>
                <a:cs typeface="Calibri" panose="020F0502020204030204" pitchFamily="34" charset="0"/>
              </a:rPr>
              <a:t>Year</a:t>
            </a:r>
            <a:r>
              <a:rPr lang="it-IT" spc="-75" dirty="0">
                <a:solidFill>
                  <a:srgbClr val="292929"/>
                </a:solidFill>
                <a:latin typeface="Calibri" panose="020F0502020204030204" pitchFamily="34" charset="0"/>
                <a:cs typeface="Calibri" panose="020F0502020204030204" pitchFamily="34" charset="0"/>
              </a:rPr>
              <a:t> vs. </a:t>
            </a:r>
            <a:r>
              <a:rPr lang="it-IT" spc="-120" dirty="0">
                <a:solidFill>
                  <a:srgbClr val="292929"/>
                </a:solidFill>
                <a:latin typeface="Calibri" panose="020F0502020204030204" pitchFamily="34" charset="0"/>
                <a:cs typeface="Calibri" panose="020F0502020204030204" pitchFamily="34" charset="0"/>
              </a:rPr>
              <a:t>Success </a:t>
            </a:r>
            <a:r>
              <a:rPr lang="it-IT" spc="-105" dirty="0">
                <a:solidFill>
                  <a:srgbClr val="292929"/>
                </a:solidFill>
                <a:latin typeface="Calibri" panose="020F0502020204030204" pitchFamily="34" charset="0"/>
                <a:cs typeface="Calibri" panose="020F0502020204030204" pitchFamily="34" charset="0"/>
              </a:rPr>
              <a:t>Rate </a:t>
            </a:r>
            <a:endParaRPr lang="it-IT" dirty="0">
              <a:latin typeface="Calibri" panose="020F0502020204030204" pitchFamily="34" charset="0"/>
              <a:cs typeface="Calibri" panose="020F050202020403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asellaDiTesto 5">
            <a:extLst>
              <a:ext uri="{FF2B5EF4-FFF2-40B4-BE49-F238E27FC236}">
                <a16:creationId xmlns:a16="http://schemas.microsoft.com/office/drawing/2014/main" id="{B00A4096-F067-37A8-7B7C-0A999CBBDC84}"/>
              </a:ext>
            </a:extLst>
          </p:cNvPr>
          <p:cNvSpPr txBox="1"/>
          <p:nvPr/>
        </p:nvSpPr>
        <p:spPr>
          <a:xfrm>
            <a:off x="7094705" y="2844295"/>
            <a:ext cx="5097295" cy="1384995"/>
          </a:xfrm>
          <a:prstGeom prst="rect">
            <a:avLst/>
          </a:prstGeom>
          <a:noFill/>
        </p:spPr>
        <p:txBody>
          <a:bodyPr wrap="square">
            <a:spAutoFit/>
          </a:bodyPr>
          <a:lstStyle/>
          <a:p>
            <a:pPr marL="12700" marR="5080">
              <a:lnSpc>
                <a:spcPct val="100000"/>
              </a:lnSpc>
              <a:spcBef>
                <a:spcPts val="1375"/>
              </a:spcBef>
              <a:tabLst>
                <a:tab pos="240665" algn="l"/>
                <a:tab pos="241300" algn="l"/>
              </a:tabLst>
            </a:pPr>
            <a:r>
              <a:rPr lang="it-IT" sz="2400" spc="-114" dirty="0">
                <a:solidFill>
                  <a:srgbClr val="292929"/>
                </a:solidFill>
                <a:latin typeface="Calibri" panose="020F0502020204030204" pitchFamily="34" charset="0"/>
                <a:cs typeface="Calibri" panose="020F0502020204030204" pitchFamily="34" charset="0"/>
              </a:rPr>
              <a:t>Reference </a:t>
            </a:r>
            <a:r>
              <a:rPr lang="it-IT" sz="2400" spc="40" dirty="0">
                <a:solidFill>
                  <a:srgbClr val="292929"/>
                </a:solidFill>
                <a:latin typeface="Calibri" panose="020F0502020204030204" pitchFamily="34" charset="0"/>
                <a:cs typeface="Calibri" panose="020F0502020204030204" pitchFamily="34" charset="0"/>
              </a:rPr>
              <a:t>to </a:t>
            </a:r>
            <a:r>
              <a:rPr lang="it-IT" sz="2400" spc="-35" dirty="0">
                <a:solidFill>
                  <a:srgbClr val="292929"/>
                </a:solidFill>
                <a:latin typeface="Calibri" panose="020F0502020204030204" pitchFamily="34" charset="0"/>
                <a:cs typeface="Calibri" panose="020F0502020204030204" pitchFamily="34" charset="0"/>
              </a:rPr>
              <a:t>the </a:t>
            </a:r>
            <a:r>
              <a:rPr lang="it-IT" sz="2400" spc="-160" dirty="0">
                <a:solidFill>
                  <a:srgbClr val="292929"/>
                </a:solidFill>
                <a:latin typeface="Calibri" panose="020F0502020204030204" pitchFamily="34" charset="0"/>
                <a:cs typeface="Calibri" panose="020F0502020204030204" pitchFamily="34" charset="0"/>
              </a:rPr>
              <a:t>EDA </a:t>
            </a:r>
            <a:r>
              <a:rPr lang="it-IT" sz="2400" dirty="0">
                <a:solidFill>
                  <a:srgbClr val="292929"/>
                </a:solidFill>
                <a:latin typeface="Calibri" panose="020F0502020204030204" pitchFamily="34" charset="0"/>
                <a:cs typeface="Calibri" panose="020F0502020204030204" pitchFamily="34" charset="0"/>
              </a:rPr>
              <a:t>with </a:t>
            </a:r>
            <a:r>
              <a:rPr lang="it-IT" sz="2400" spc="-50" dirty="0">
                <a:solidFill>
                  <a:srgbClr val="292929"/>
                </a:solidFill>
                <a:latin typeface="Calibri" panose="020F0502020204030204" pitchFamily="34" charset="0"/>
                <a:cs typeface="Calibri" panose="020F0502020204030204" pitchFamily="34" charset="0"/>
              </a:rPr>
              <a:t>data </a:t>
            </a:r>
            <a:r>
              <a:rPr lang="it-IT" sz="2400" spc="-40" dirty="0" err="1">
                <a:solidFill>
                  <a:srgbClr val="292929"/>
                </a:solidFill>
                <a:latin typeface="Calibri" panose="020F0502020204030204" pitchFamily="34" charset="0"/>
                <a:cs typeface="Calibri" panose="020F0502020204030204" pitchFamily="34" charset="0"/>
              </a:rPr>
              <a:t>visualization</a:t>
            </a:r>
            <a:r>
              <a:rPr lang="it-IT" sz="2400" spc="-40" dirty="0">
                <a:solidFill>
                  <a:srgbClr val="292929"/>
                </a:solidFill>
                <a:latin typeface="Calibri" panose="020F0502020204030204" pitchFamily="34" charset="0"/>
                <a:cs typeface="Calibri" panose="020F0502020204030204" pitchFamily="34" charset="0"/>
              </a:rPr>
              <a:t> </a:t>
            </a:r>
            <a:r>
              <a:rPr lang="it-IT" sz="2400" spc="-30" dirty="0">
                <a:solidFill>
                  <a:srgbClr val="292929"/>
                </a:solidFill>
                <a:latin typeface="Calibri" panose="020F0502020204030204" pitchFamily="34" charset="0"/>
                <a:cs typeface="Calibri" panose="020F0502020204030204" pitchFamily="34" charset="0"/>
              </a:rPr>
              <a:t>notebook</a:t>
            </a:r>
            <a:r>
              <a:rPr lang="it-IT" sz="1800" spc="-30" dirty="0">
                <a:solidFill>
                  <a:srgbClr val="292929"/>
                </a:solidFill>
                <a:latin typeface="Calibri" panose="020F0502020204030204" pitchFamily="34" charset="0"/>
                <a:cs typeface="Calibri" panose="020F0502020204030204" pitchFamily="34" charset="0"/>
              </a:rPr>
              <a:t>: </a:t>
            </a:r>
            <a:r>
              <a:rPr lang="it-IT" sz="1800" spc="-30" dirty="0">
                <a:solidFill>
                  <a:srgbClr val="292929"/>
                </a:solidFill>
                <a:latin typeface="Arial"/>
                <a:cs typeface="Arial"/>
                <a:hlinkClick r:id="rId3"/>
              </a:rPr>
              <a:t>https://github.com/bejaflor66/applied-data-science-capstone/blob/main/edadataviz.ipynb</a:t>
            </a:r>
            <a:r>
              <a:rPr lang="it-IT" sz="1800" u="heavy" spc="-30" dirty="0">
                <a:solidFill>
                  <a:srgbClr val="0462C1"/>
                </a:solidFill>
                <a:uFill>
                  <a:solidFill>
                    <a:srgbClr val="0462C1"/>
                  </a:solidFill>
                </a:uFill>
                <a:latin typeface="Arial"/>
                <a:cs typeface="Arial"/>
              </a:rPr>
              <a:t> </a:t>
            </a:r>
            <a:endParaRPr lang="it-IT" sz="1800" dirty="0">
              <a:latin typeface="Arial"/>
              <a:cs typeface="Arial"/>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object 4">
            <a:extLst>
              <a:ext uri="{FF2B5EF4-FFF2-40B4-BE49-F238E27FC236}">
                <a16:creationId xmlns:a16="http://schemas.microsoft.com/office/drawing/2014/main" id="{BA291331-5B32-A05A-5282-E98CBF5AA306}"/>
              </a:ext>
            </a:extLst>
          </p:cNvPr>
          <p:cNvSpPr txBox="1"/>
          <p:nvPr/>
        </p:nvSpPr>
        <p:spPr>
          <a:xfrm>
            <a:off x="1306193" y="1746785"/>
            <a:ext cx="9452597" cy="3705325"/>
          </a:xfrm>
          <a:prstGeom prst="rect">
            <a:avLst/>
          </a:prstGeom>
        </p:spPr>
        <p:txBody>
          <a:bodyPr vert="horz" wrap="square" lIns="0" tIns="88265" rIns="0" bIns="0" rtlCol="0">
            <a:spAutoFit/>
          </a:bodyPr>
          <a:lstStyle/>
          <a:p>
            <a:pPr marL="241300" indent="-228600">
              <a:lnSpc>
                <a:spcPct val="100000"/>
              </a:lnSpc>
              <a:spcBef>
                <a:spcPts val="695"/>
              </a:spcBef>
              <a:buFont typeface="Arial"/>
              <a:buChar char="•"/>
              <a:tabLst>
                <a:tab pos="240665" algn="l"/>
                <a:tab pos="241300" algn="l"/>
              </a:tabLst>
            </a:pPr>
            <a:r>
              <a:rPr sz="1400" b="1" spc="-5" dirty="0">
                <a:latin typeface="Calibri"/>
                <a:cs typeface="Calibri"/>
              </a:rPr>
              <a:t>Display</a:t>
            </a:r>
            <a:r>
              <a:rPr sz="1400" b="1" spc="-25" dirty="0">
                <a:latin typeface="Calibri"/>
                <a:cs typeface="Calibri"/>
              </a:rPr>
              <a:t> </a:t>
            </a:r>
            <a:r>
              <a:rPr sz="1400" b="1" dirty="0">
                <a:latin typeface="Calibri"/>
                <a:cs typeface="Calibri"/>
              </a:rPr>
              <a:t>the</a:t>
            </a:r>
            <a:r>
              <a:rPr sz="1400" b="1" spc="-15" dirty="0">
                <a:latin typeface="Calibri"/>
                <a:cs typeface="Calibri"/>
              </a:rPr>
              <a:t> </a:t>
            </a:r>
            <a:r>
              <a:rPr sz="1400" b="1" dirty="0">
                <a:latin typeface="Calibri"/>
                <a:cs typeface="Calibri"/>
              </a:rPr>
              <a:t>names</a:t>
            </a:r>
            <a:r>
              <a:rPr sz="1400" b="1" spc="-40" dirty="0">
                <a:latin typeface="Calibri"/>
                <a:cs typeface="Calibri"/>
              </a:rPr>
              <a:t> </a:t>
            </a:r>
            <a:r>
              <a:rPr sz="1400" b="1" dirty="0">
                <a:latin typeface="Calibri"/>
                <a:cs typeface="Calibri"/>
              </a:rPr>
              <a:t>of</a:t>
            </a:r>
            <a:r>
              <a:rPr sz="1400" b="1" spc="-15" dirty="0">
                <a:latin typeface="Calibri"/>
                <a:cs typeface="Calibri"/>
              </a:rPr>
              <a:t> </a:t>
            </a:r>
            <a:r>
              <a:rPr sz="1400" b="1" dirty="0">
                <a:latin typeface="Calibri"/>
                <a:cs typeface="Calibri"/>
              </a:rPr>
              <a:t>the</a:t>
            </a:r>
            <a:r>
              <a:rPr sz="1400" b="1" spc="-15" dirty="0">
                <a:latin typeface="Calibri"/>
                <a:cs typeface="Calibri"/>
              </a:rPr>
              <a:t> </a:t>
            </a:r>
            <a:r>
              <a:rPr sz="1400" b="1" dirty="0">
                <a:latin typeface="Calibri"/>
                <a:cs typeface="Calibri"/>
              </a:rPr>
              <a:t>unique</a:t>
            </a:r>
            <a:r>
              <a:rPr sz="1400" b="1" spc="-40" dirty="0">
                <a:latin typeface="Calibri"/>
                <a:cs typeface="Calibri"/>
              </a:rPr>
              <a:t> </a:t>
            </a:r>
            <a:r>
              <a:rPr sz="1400" b="1" dirty="0">
                <a:latin typeface="Calibri"/>
                <a:cs typeface="Calibri"/>
              </a:rPr>
              <a:t>launch</a:t>
            </a:r>
            <a:r>
              <a:rPr sz="1400" b="1" spc="-25" dirty="0">
                <a:latin typeface="Calibri"/>
                <a:cs typeface="Calibri"/>
              </a:rPr>
              <a:t> </a:t>
            </a:r>
            <a:r>
              <a:rPr sz="1400" b="1" spc="-5" dirty="0">
                <a:latin typeface="Calibri"/>
                <a:cs typeface="Calibri"/>
              </a:rPr>
              <a:t>sites</a:t>
            </a:r>
            <a:r>
              <a:rPr sz="1400" b="1" spc="-15" dirty="0">
                <a:latin typeface="Calibri"/>
                <a:cs typeface="Calibri"/>
              </a:rPr>
              <a:t> </a:t>
            </a:r>
            <a:r>
              <a:rPr sz="1400" b="1" dirty="0">
                <a:latin typeface="Calibri"/>
                <a:cs typeface="Calibri"/>
              </a:rPr>
              <a:t>in</a:t>
            </a:r>
            <a:r>
              <a:rPr sz="1400" b="1" spc="-5" dirty="0">
                <a:latin typeface="Calibri"/>
                <a:cs typeface="Calibri"/>
              </a:rPr>
              <a:t> </a:t>
            </a:r>
            <a:r>
              <a:rPr sz="1400" b="1" dirty="0">
                <a:latin typeface="Calibri"/>
                <a:cs typeface="Calibri"/>
              </a:rPr>
              <a:t>the</a:t>
            </a:r>
            <a:r>
              <a:rPr sz="1400" b="1" spc="-25" dirty="0">
                <a:latin typeface="Calibri"/>
                <a:cs typeface="Calibri"/>
              </a:rPr>
              <a:t> </a:t>
            </a:r>
            <a:r>
              <a:rPr sz="1400" b="1" dirty="0">
                <a:latin typeface="Calibri"/>
                <a:cs typeface="Calibri"/>
              </a:rPr>
              <a:t>space</a:t>
            </a:r>
            <a:r>
              <a:rPr sz="1400" b="1" spc="-25" dirty="0">
                <a:latin typeface="Calibri"/>
                <a:cs typeface="Calibri"/>
              </a:rPr>
              <a:t> </a:t>
            </a:r>
            <a:r>
              <a:rPr sz="1400" b="1" dirty="0">
                <a:latin typeface="Calibri"/>
                <a:cs typeface="Calibri"/>
              </a:rPr>
              <a:t>mission</a:t>
            </a:r>
            <a:endParaRPr sz="1400" dirty="0">
              <a:latin typeface="Calibri"/>
              <a:cs typeface="Calibri"/>
            </a:endParaRPr>
          </a:p>
          <a:p>
            <a:pPr marL="241300" indent="-228600">
              <a:lnSpc>
                <a:spcPct val="100000"/>
              </a:lnSpc>
              <a:spcBef>
                <a:spcPts val="600"/>
              </a:spcBef>
              <a:buFont typeface="Arial"/>
              <a:buChar char="•"/>
              <a:tabLst>
                <a:tab pos="240665" algn="l"/>
                <a:tab pos="241300" algn="l"/>
              </a:tabLst>
            </a:pPr>
            <a:r>
              <a:rPr sz="1400" b="1" spc="-5" dirty="0">
                <a:latin typeface="Calibri"/>
                <a:cs typeface="Calibri"/>
              </a:rPr>
              <a:t>Display </a:t>
            </a:r>
            <a:r>
              <a:rPr sz="1400" b="1" dirty="0">
                <a:latin typeface="Calibri"/>
                <a:cs typeface="Calibri"/>
              </a:rPr>
              <a:t>5 </a:t>
            </a:r>
            <a:r>
              <a:rPr sz="1400" b="1" spc="-5" dirty="0">
                <a:latin typeface="Calibri"/>
                <a:cs typeface="Calibri"/>
              </a:rPr>
              <a:t>records where </a:t>
            </a:r>
            <a:r>
              <a:rPr sz="1400" b="1" dirty="0">
                <a:latin typeface="Calibri"/>
                <a:cs typeface="Calibri"/>
              </a:rPr>
              <a:t>launch </a:t>
            </a:r>
            <a:r>
              <a:rPr sz="1400" b="1" spc="-5" dirty="0">
                <a:latin typeface="Calibri"/>
                <a:cs typeface="Calibri"/>
              </a:rPr>
              <a:t>sites </a:t>
            </a:r>
            <a:r>
              <a:rPr sz="1400" b="1" dirty="0">
                <a:latin typeface="Calibri"/>
                <a:cs typeface="Calibri"/>
              </a:rPr>
              <a:t>begin </a:t>
            </a:r>
            <a:r>
              <a:rPr sz="1400" b="1" spc="-5" dirty="0">
                <a:latin typeface="Calibri"/>
                <a:cs typeface="Calibri"/>
              </a:rPr>
              <a:t>with </a:t>
            </a:r>
            <a:r>
              <a:rPr sz="1400" b="1" dirty="0">
                <a:latin typeface="Calibri"/>
                <a:cs typeface="Calibri"/>
              </a:rPr>
              <a:t>the string</a:t>
            </a:r>
            <a:r>
              <a:rPr sz="1400" b="1" spc="-220" dirty="0">
                <a:latin typeface="Calibri"/>
                <a:cs typeface="Calibri"/>
              </a:rPr>
              <a:t> </a:t>
            </a:r>
            <a:r>
              <a:rPr sz="1400" b="1" spc="-15" dirty="0">
                <a:latin typeface="Calibri"/>
                <a:cs typeface="Calibri"/>
              </a:rPr>
              <a:t>'CCA’</a:t>
            </a:r>
            <a:endParaRPr sz="1400" dirty="0">
              <a:latin typeface="Calibri"/>
              <a:cs typeface="Calibri"/>
            </a:endParaRPr>
          </a:p>
          <a:p>
            <a:pPr marL="241300" indent="-228600">
              <a:lnSpc>
                <a:spcPct val="100000"/>
              </a:lnSpc>
              <a:spcBef>
                <a:spcPts val="600"/>
              </a:spcBef>
              <a:buFont typeface="Arial"/>
              <a:buChar char="•"/>
              <a:tabLst>
                <a:tab pos="240665" algn="l"/>
                <a:tab pos="241300" algn="l"/>
              </a:tabLst>
            </a:pPr>
            <a:r>
              <a:rPr sz="1400" b="1" spc="-5" dirty="0">
                <a:latin typeface="Calibri"/>
                <a:cs typeface="Calibri"/>
              </a:rPr>
              <a:t>Display </a:t>
            </a:r>
            <a:r>
              <a:rPr sz="1400" b="1" dirty="0">
                <a:latin typeface="Calibri"/>
                <a:cs typeface="Calibri"/>
              </a:rPr>
              <a:t>the </a:t>
            </a:r>
            <a:r>
              <a:rPr sz="1400" b="1" spc="-5" dirty="0">
                <a:latin typeface="Calibri"/>
                <a:cs typeface="Calibri"/>
              </a:rPr>
              <a:t>total payload mass </a:t>
            </a:r>
            <a:r>
              <a:rPr sz="1400" b="1" dirty="0">
                <a:latin typeface="Calibri"/>
                <a:cs typeface="Calibri"/>
              </a:rPr>
              <a:t>carried </a:t>
            </a:r>
            <a:r>
              <a:rPr sz="1400" b="1" spc="-5" dirty="0">
                <a:latin typeface="Calibri"/>
                <a:cs typeface="Calibri"/>
              </a:rPr>
              <a:t>by boosters </a:t>
            </a:r>
            <a:r>
              <a:rPr sz="1400" b="1" dirty="0">
                <a:latin typeface="Calibri"/>
                <a:cs typeface="Calibri"/>
              </a:rPr>
              <a:t>launched </a:t>
            </a:r>
            <a:r>
              <a:rPr sz="1400" b="1" spc="-5" dirty="0">
                <a:latin typeface="Calibri"/>
                <a:cs typeface="Calibri"/>
              </a:rPr>
              <a:t>by NASA</a:t>
            </a:r>
            <a:r>
              <a:rPr sz="1400" b="1" spc="-220" dirty="0">
                <a:latin typeface="Calibri"/>
                <a:cs typeface="Calibri"/>
              </a:rPr>
              <a:t> </a:t>
            </a:r>
            <a:r>
              <a:rPr sz="1400" b="1" spc="-5" dirty="0">
                <a:latin typeface="Calibri"/>
                <a:cs typeface="Calibri"/>
              </a:rPr>
              <a:t>(CRS)</a:t>
            </a:r>
            <a:endParaRPr sz="1400" dirty="0">
              <a:latin typeface="Calibri"/>
              <a:cs typeface="Calibri"/>
            </a:endParaRPr>
          </a:p>
          <a:p>
            <a:pPr marL="241300" indent="-228600">
              <a:lnSpc>
                <a:spcPct val="100000"/>
              </a:lnSpc>
              <a:spcBef>
                <a:spcPts val="600"/>
              </a:spcBef>
              <a:buFont typeface="Arial"/>
              <a:buChar char="•"/>
              <a:tabLst>
                <a:tab pos="240665" algn="l"/>
                <a:tab pos="241300" algn="l"/>
              </a:tabLst>
            </a:pPr>
            <a:r>
              <a:rPr sz="1400" b="1" spc="-5" dirty="0">
                <a:latin typeface="Calibri"/>
                <a:cs typeface="Calibri"/>
              </a:rPr>
              <a:t>Display </a:t>
            </a:r>
            <a:r>
              <a:rPr sz="1400" b="1" spc="-15" dirty="0">
                <a:latin typeface="Calibri"/>
                <a:cs typeface="Calibri"/>
              </a:rPr>
              <a:t>average </a:t>
            </a:r>
            <a:r>
              <a:rPr sz="1400" b="1" spc="-5" dirty="0">
                <a:latin typeface="Calibri"/>
                <a:cs typeface="Calibri"/>
              </a:rPr>
              <a:t>payload mass </a:t>
            </a:r>
            <a:r>
              <a:rPr sz="1400" b="1" dirty="0">
                <a:latin typeface="Calibri"/>
                <a:cs typeface="Calibri"/>
              </a:rPr>
              <a:t>carried </a:t>
            </a:r>
            <a:r>
              <a:rPr sz="1400" b="1" spc="-5" dirty="0">
                <a:latin typeface="Calibri"/>
                <a:cs typeface="Calibri"/>
              </a:rPr>
              <a:t>by booster version </a:t>
            </a:r>
            <a:r>
              <a:rPr sz="1400" b="1" dirty="0">
                <a:latin typeface="Calibri"/>
                <a:cs typeface="Calibri"/>
              </a:rPr>
              <a:t>F9</a:t>
            </a:r>
            <a:r>
              <a:rPr sz="1400" b="1" spc="-180" dirty="0">
                <a:latin typeface="Calibri"/>
                <a:cs typeface="Calibri"/>
              </a:rPr>
              <a:t> </a:t>
            </a:r>
            <a:r>
              <a:rPr sz="1400" b="1" spc="-5" dirty="0">
                <a:latin typeface="Calibri"/>
                <a:cs typeface="Calibri"/>
              </a:rPr>
              <a:t>v1.1</a:t>
            </a:r>
            <a:endParaRPr sz="1400" dirty="0">
              <a:latin typeface="Calibri"/>
              <a:cs typeface="Calibri"/>
            </a:endParaRPr>
          </a:p>
          <a:p>
            <a:pPr marL="241300" indent="-228600">
              <a:lnSpc>
                <a:spcPct val="100000"/>
              </a:lnSpc>
              <a:spcBef>
                <a:spcPts val="600"/>
              </a:spcBef>
              <a:buFont typeface="Arial"/>
              <a:buChar char="•"/>
              <a:tabLst>
                <a:tab pos="240665" algn="l"/>
                <a:tab pos="241300" algn="l"/>
              </a:tabLst>
            </a:pPr>
            <a:r>
              <a:rPr sz="1400" b="1" spc="-5" dirty="0">
                <a:latin typeface="Calibri"/>
                <a:cs typeface="Calibri"/>
              </a:rPr>
              <a:t>List</a:t>
            </a:r>
            <a:r>
              <a:rPr sz="1400" b="1" spc="-15" dirty="0">
                <a:latin typeface="Calibri"/>
                <a:cs typeface="Calibri"/>
              </a:rPr>
              <a:t> </a:t>
            </a:r>
            <a:r>
              <a:rPr sz="1400" b="1" dirty="0">
                <a:latin typeface="Calibri"/>
                <a:cs typeface="Calibri"/>
              </a:rPr>
              <a:t>the</a:t>
            </a:r>
            <a:r>
              <a:rPr sz="1400" b="1" spc="-15" dirty="0">
                <a:latin typeface="Calibri"/>
                <a:cs typeface="Calibri"/>
              </a:rPr>
              <a:t> </a:t>
            </a:r>
            <a:r>
              <a:rPr sz="1400" b="1" spc="-5" dirty="0">
                <a:latin typeface="Calibri"/>
                <a:cs typeface="Calibri"/>
              </a:rPr>
              <a:t>date</a:t>
            </a:r>
            <a:r>
              <a:rPr sz="1400" b="1" spc="-40" dirty="0">
                <a:latin typeface="Calibri"/>
                <a:cs typeface="Calibri"/>
              </a:rPr>
              <a:t> </a:t>
            </a:r>
            <a:r>
              <a:rPr sz="1400" b="1" spc="-5" dirty="0">
                <a:latin typeface="Calibri"/>
                <a:cs typeface="Calibri"/>
              </a:rPr>
              <a:t>when</a:t>
            </a:r>
            <a:r>
              <a:rPr sz="1400" b="1" spc="-25" dirty="0">
                <a:latin typeface="Calibri"/>
                <a:cs typeface="Calibri"/>
              </a:rPr>
              <a:t> </a:t>
            </a:r>
            <a:r>
              <a:rPr sz="1400" b="1" dirty="0">
                <a:latin typeface="Calibri"/>
                <a:cs typeface="Calibri"/>
              </a:rPr>
              <a:t>the</a:t>
            </a:r>
            <a:r>
              <a:rPr sz="1400" b="1" spc="-15" dirty="0">
                <a:latin typeface="Calibri"/>
                <a:cs typeface="Calibri"/>
              </a:rPr>
              <a:t> </a:t>
            </a:r>
            <a:r>
              <a:rPr sz="1400" b="1" spc="-5" dirty="0">
                <a:latin typeface="Calibri"/>
                <a:cs typeface="Calibri"/>
              </a:rPr>
              <a:t>first</a:t>
            </a:r>
            <a:r>
              <a:rPr sz="1400" b="1" spc="-15" dirty="0">
                <a:latin typeface="Calibri"/>
                <a:cs typeface="Calibri"/>
              </a:rPr>
              <a:t> </a:t>
            </a:r>
            <a:r>
              <a:rPr sz="1400" b="1" spc="-5" dirty="0">
                <a:latin typeface="Calibri"/>
                <a:cs typeface="Calibri"/>
              </a:rPr>
              <a:t>succesful</a:t>
            </a:r>
            <a:r>
              <a:rPr sz="1400" b="1" spc="-35" dirty="0">
                <a:latin typeface="Calibri"/>
                <a:cs typeface="Calibri"/>
              </a:rPr>
              <a:t> </a:t>
            </a:r>
            <a:r>
              <a:rPr sz="1400" b="1" dirty="0">
                <a:latin typeface="Calibri"/>
                <a:cs typeface="Calibri"/>
              </a:rPr>
              <a:t>landing</a:t>
            </a:r>
            <a:r>
              <a:rPr sz="1400" b="1" spc="-20" dirty="0">
                <a:latin typeface="Calibri"/>
                <a:cs typeface="Calibri"/>
              </a:rPr>
              <a:t> </a:t>
            </a:r>
            <a:r>
              <a:rPr sz="1400" b="1" spc="-5" dirty="0">
                <a:latin typeface="Calibri"/>
                <a:cs typeface="Calibri"/>
              </a:rPr>
              <a:t>outcome</a:t>
            </a:r>
            <a:r>
              <a:rPr sz="1400" b="1" spc="-30" dirty="0">
                <a:latin typeface="Calibri"/>
                <a:cs typeface="Calibri"/>
              </a:rPr>
              <a:t> </a:t>
            </a:r>
            <a:r>
              <a:rPr sz="1400" b="1" dirty="0">
                <a:latin typeface="Calibri"/>
                <a:cs typeface="Calibri"/>
              </a:rPr>
              <a:t>in</a:t>
            </a:r>
            <a:r>
              <a:rPr sz="1400" b="1" spc="-5" dirty="0">
                <a:latin typeface="Calibri"/>
                <a:cs typeface="Calibri"/>
              </a:rPr>
              <a:t> ground</a:t>
            </a:r>
            <a:r>
              <a:rPr sz="1400" b="1" spc="-40" dirty="0">
                <a:latin typeface="Calibri"/>
                <a:cs typeface="Calibri"/>
              </a:rPr>
              <a:t> </a:t>
            </a:r>
            <a:r>
              <a:rPr sz="1400" b="1" dirty="0">
                <a:latin typeface="Calibri"/>
                <a:cs typeface="Calibri"/>
              </a:rPr>
              <a:t>pad</a:t>
            </a:r>
            <a:r>
              <a:rPr sz="1400" b="1" spc="-20" dirty="0">
                <a:latin typeface="Calibri"/>
                <a:cs typeface="Calibri"/>
              </a:rPr>
              <a:t> </a:t>
            </a:r>
            <a:r>
              <a:rPr sz="1400" b="1" spc="-5" dirty="0">
                <a:latin typeface="Calibri"/>
                <a:cs typeface="Calibri"/>
              </a:rPr>
              <a:t>was</a:t>
            </a:r>
            <a:r>
              <a:rPr sz="1400" b="1" spc="-10" dirty="0">
                <a:latin typeface="Calibri"/>
                <a:cs typeface="Calibri"/>
              </a:rPr>
              <a:t> </a:t>
            </a:r>
            <a:r>
              <a:rPr sz="1400" b="1" spc="-5" dirty="0">
                <a:latin typeface="Calibri"/>
                <a:cs typeface="Calibri"/>
              </a:rPr>
              <a:t>acheived.</a:t>
            </a:r>
            <a:endParaRPr sz="1400" dirty="0">
              <a:latin typeface="Calibri"/>
              <a:cs typeface="Calibri"/>
            </a:endParaRPr>
          </a:p>
          <a:p>
            <a:pPr marL="241300" indent="-228600">
              <a:lnSpc>
                <a:spcPct val="100000"/>
              </a:lnSpc>
              <a:spcBef>
                <a:spcPts val="600"/>
              </a:spcBef>
              <a:buFont typeface="Arial"/>
              <a:buChar char="•"/>
              <a:tabLst>
                <a:tab pos="240665" algn="l"/>
                <a:tab pos="241300" algn="l"/>
              </a:tabLst>
            </a:pPr>
            <a:r>
              <a:rPr sz="1400" b="1" spc="-5" dirty="0">
                <a:latin typeface="Calibri"/>
                <a:cs typeface="Calibri"/>
              </a:rPr>
              <a:t>List</a:t>
            </a:r>
            <a:r>
              <a:rPr sz="1400" b="1" spc="-15" dirty="0">
                <a:latin typeface="Calibri"/>
                <a:cs typeface="Calibri"/>
              </a:rPr>
              <a:t> </a:t>
            </a:r>
            <a:r>
              <a:rPr sz="1400" b="1" dirty="0">
                <a:latin typeface="Calibri"/>
                <a:cs typeface="Calibri"/>
              </a:rPr>
              <a:t>the</a:t>
            </a:r>
            <a:r>
              <a:rPr sz="1400" b="1" spc="-10" dirty="0">
                <a:latin typeface="Calibri"/>
                <a:cs typeface="Calibri"/>
              </a:rPr>
              <a:t> </a:t>
            </a:r>
            <a:r>
              <a:rPr sz="1400" b="1" dirty="0">
                <a:latin typeface="Calibri"/>
                <a:cs typeface="Calibri"/>
              </a:rPr>
              <a:t>names</a:t>
            </a:r>
            <a:r>
              <a:rPr sz="1400" b="1" spc="-25" dirty="0">
                <a:latin typeface="Calibri"/>
                <a:cs typeface="Calibri"/>
              </a:rPr>
              <a:t> </a:t>
            </a:r>
            <a:r>
              <a:rPr sz="1400" b="1" dirty="0">
                <a:latin typeface="Calibri"/>
                <a:cs typeface="Calibri"/>
              </a:rPr>
              <a:t>of</a:t>
            </a:r>
            <a:r>
              <a:rPr sz="1400" b="1" spc="-10" dirty="0">
                <a:latin typeface="Calibri"/>
                <a:cs typeface="Calibri"/>
              </a:rPr>
              <a:t> </a:t>
            </a:r>
            <a:r>
              <a:rPr sz="1400" b="1" dirty="0">
                <a:latin typeface="Calibri"/>
                <a:cs typeface="Calibri"/>
              </a:rPr>
              <a:t>the</a:t>
            </a:r>
            <a:r>
              <a:rPr sz="1400" b="1" spc="-20" dirty="0">
                <a:latin typeface="Calibri"/>
                <a:cs typeface="Calibri"/>
              </a:rPr>
              <a:t> </a:t>
            </a:r>
            <a:r>
              <a:rPr sz="1400" b="1" spc="-5" dirty="0">
                <a:latin typeface="Calibri"/>
                <a:cs typeface="Calibri"/>
              </a:rPr>
              <a:t>boosters</a:t>
            </a:r>
            <a:r>
              <a:rPr sz="1400" b="1" spc="-35" dirty="0">
                <a:latin typeface="Calibri"/>
                <a:cs typeface="Calibri"/>
              </a:rPr>
              <a:t> </a:t>
            </a:r>
            <a:r>
              <a:rPr sz="1400" b="1" spc="-5" dirty="0">
                <a:latin typeface="Calibri"/>
                <a:cs typeface="Calibri"/>
              </a:rPr>
              <a:t>which</a:t>
            </a:r>
            <a:r>
              <a:rPr sz="1400" b="1" spc="-10" dirty="0">
                <a:latin typeface="Calibri"/>
                <a:cs typeface="Calibri"/>
              </a:rPr>
              <a:t> have</a:t>
            </a:r>
            <a:r>
              <a:rPr sz="1400" b="1" spc="-25" dirty="0">
                <a:latin typeface="Calibri"/>
                <a:cs typeface="Calibri"/>
              </a:rPr>
              <a:t> </a:t>
            </a:r>
            <a:r>
              <a:rPr sz="1400" b="1" dirty="0">
                <a:latin typeface="Calibri"/>
                <a:cs typeface="Calibri"/>
              </a:rPr>
              <a:t>success</a:t>
            </a:r>
            <a:r>
              <a:rPr sz="1400" b="1" spc="-10" dirty="0">
                <a:latin typeface="Calibri"/>
                <a:cs typeface="Calibri"/>
              </a:rPr>
              <a:t> </a:t>
            </a:r>
            <a:r>
              <a:rPr sz="1400" b="1" dirty="0">
                <a:latin typeface="Calibri"/>
                <a:cs typeface="Calibri"/>
              </a:rPr>
              <a:t>in</a:t>
            </a:r>
            <a:r>
              <a:rPr sz="1400" b="1" spc="-15" dirty="0">
                <a:latin typeface="Calibri"/>
                <a:cs typeface="Calibri"/>
              </a:rPr>
              <a:t> </a:t>
            </a:r>
            <a:r>
              <a:rPr sz="1400" b="1" dirty="0">
                <a:latin typeface="Calibri"/>
                <a:cs typeface="Calibri"/>
              </a:rPr>
              <a:t>drone</a:t>
            </a:r>
            <a:r>
              <a:rPr sz="1400" b="1" spc="-25" dirty="0">
                <a:latin typeface="Calibri"/>
                <a:cs typeface="Calibri"/>
              </a:rPr>
              <a:t> </a:t>
            </a:r>
            <a:r>
              <a:rPr sz="1400" b="1" dirty="0">
                <a:latin typeface="Calibri"/>
                <a:cs typeface="Calibri"/>
              </a:rPr>
              <a:t>ship</a:t>
            </a:r>
            <a:r>
              <a:rPr sz="1400" b="1" spc="-10" dirty="0">
                <a:latin typeface="Calibri"/>
                <a:cs typeface="Calibri"/>
              </a:rPr>
              <a:t> </a:t>
            </a:r>
            <a:r>
              <a:rPr sz="1400" b="1" dirty="0">
                <a:latin typeface="Calibri"/>
                <a:cs typeface="Calibri"/>
              </a:rPr>
              <a:t>and</a:t>
            </a:r>
            <a:r>
              <a:rPr sz="1400" b="1" spc="-20" dirty="0">
                <a:latin typeface="Calibri"/>
                <a:cs typeface="Calibri"/>
              </a:rPr>
              <a:t> </a:t>
            </a:r>
            <a:r>
              <a:rPr sz="1400" b="1" spc="-10" dirty="0">
                <a:latin typeface="Calibri"/>
                <a:cs typeface="Calibri"/>
              </a:rPr>
              <a:t>have</a:t>
            </a:r>
            <a:r>
              <a:rPr sz="1400" b="1" spc="-15" dirty="0">
                <a:latin typeface="Calibri"/>
                <a:cs typeface="Calibri"/>
              </a:rPr>
              <a:t> </a:t>
            </a:r>
            <a:r>
              <a:rPr sz="1400" b="1" spc="-5" dirty="0">
                <a:latin typeface="Calibri"/>
                <a:cs typeface="Calibri"/>
              </a:rPr>
              <a:t>payload</a:t>
            </a:r>
            <a:r>
              <a:rPr sz="1400" b="1" spc="-35" dirty="0">
                <a:latin typeface="Calibri"/>
                <a:cs typeface="Calibri"/>
              </a:rPr>
              <a:t> </a:t>
            </a:r>
            <a:r>
              <a:rPr sz="1400" b="1" spc="-5" dirty="0">
                <a:latin typeface="Calibri"/>
                <a:cs typeface="Calibri"/>
              </a:rPr>
              <a:t>mass</a:t>
            </a:r>
            <a:r>
              <a:rPr sz="1400" b="1" spc="-10" dirty="0">
                <a:latin typeface="Calibri"/>
                <a:cs typeface="Calibri"/>
              </a:rPr>
              <a:t> greater</a:t>
            </a:r>
            <a:r>
              <a:rPr sz="1400" b="1" spc="-35" dirty="0">
                <a:latin typeface="Calibri"/>
                <a:cs typeface="Calibri"/>
              </a:rPr>
              <a:t> </a:t>
            </a:r>
            <a:r>
              <a:rPr sz="1400" b="1" dirty="0">
                <a:latin typeface="Calibri"/>
                <a:cs typeface="Calibri"/>
              </a:rPr>
              <a:t>than</a:t>
            </a:r>
            <a:r>
              <a:rPr sz="1400" b="1" spc="-20" dirty="0">
                <a:latin typeface="Calibri"/>
                <a:cs typeface="Calibri"/>
              </a:rPr>
              <a:t> </a:t>
            </a:r>
            <a:r>
              <a:rPr sz="1400" b="1" spc="-5" dirty="0">
                <a:latin typeface="Calibri"/>
                <a:cs typeface="Calibri"/>
              </a:rPr>
              <a:t>4000</a:t>
            </a:r>
            <a:r>
              <a:rPr sz="1400" b="1" spc="15" dirty="0">
                <a:latin typeface="Calibri"/>
                <a:cs typeface="Calibri"/>
              </a:rPr>
              <a:t> </a:t>
            </a:r>
            <a:r>
              <a:rPr sz="1400" b="1" dirty="0">
                <a:latin typeface="Calibri"/>
                <a:cs typeface="Calibri"/>
              </a:rPr>
              <a:t>but</a:t>
            </a:r>
            <a:r>
              <a:rPr sz="1400" b="1" spc="-25" dirty="0">
                <a:latin typeface="Calibri"/>
                <a:cs typeface="Calibri"/>
              </a:rPr>
              <a:t> </a:t>
            </a:r>
            <a:r>
              <a:rPr sz="1400" b="1" dirty="0">
                <a:latin typeface="Calibri"/>
                <a:cs typeface="Calibri"/>
              </a:rPr>
              <a:t>less</a:t>
            </a:r>
            <a:r>
              <a:rPr sz="1400" b="1" spc="5" dirty="0">
                <a:latin typeface="Calibri"/>
                <a:cs typeface="Calibri"/>
              </a:rPr>
              <a:t> </a:t>
            </a:r>
            <a:r>
              <a:rPr sz="1400" b="1" dirty="0">
                <a:latin typeface="Calibri"/>
                <a:cs typeface="Calibri"/>
              </a:rPr>
              <a:t>than</a:t>
            </a:r>
            <a:endParaRPr sz="1400" dirty="0">
              <a:latin typeface="Calibri"/>
              <a:cs typeface="Calibri"/>
            </a:endParaRPr>
          </a:p>
          <a:p>
            <a:pPr marL="241300">
              <a:lnSpc>
                <a:spcPct val="100000"/>
              </a:lnSpc>
            </a:pPr>
            <a:r>
              <a:rPr sz="1400" b="1" spc="-5" dirty="0">
                <a:latin typeface="Calibri"/>
                <a:cs typeface="Calibri"/>
              </a:rPr>
              <a:t>6000</a:t>
            </a:r>
            <a:endParaRPr sz="1400" dirty="0">
              <a:latin typeface="Calibri"/>
              <a:cs typeface="Calibri"/>
            </a:endParaRPr>
          </a:p>
          <a:p>
            <a:pPr marL="241300" indent="-228600">
              <a:lnSpc>
                <a:spcPct val="100000"/>
              </a:lnSpc>
              <a:spcBef>
                <a:spcPts val="605"/>
              </a:spcBef>
              <a:buFont typeface="Arial"/>
              <a:buChar char="•"/>
              <a:tabLst>
                <a:tab pos="240665" algn="l"/>
                <a:tab pos="241300" algn="l"/>
              </a:tabLst>
            </a:pPr>
            <a:r>
              <a:rPr sz="1400" b="1" spc="-5" dirty="0">
                <a:latin typeface="Calibri"/>
                <a:cs typeface="Calibri"/>
              </a:rPr>
              <a:t>List </a:t>
            </a:r>
            <a:r>
              <a:rPr sz="1400" b="1" dirty="0">
                <a:latin typeface="Calibri"/>
                <a:cs typeface="Calibri"/>
              </a:rPr>
              <a:t>the </a:t>
            </a:r>
            <a:r>
              <a:rPr sz="1400" b="1" spc="-5" dirty="0">
                <a:latin typeface="Calibri"/>
                <a:cs typeface="Calibri"/>
              </a:rPr>
              <a:t>total </a:t>
            </a:r>
            <a:r>
              <a:rPr sz="1400" b="1" dirty="0">
                <a:latin typeface="Calibri"/>
                <a:cs typeface="Calibri"/>
              </a:rPr>
              <a:t>number of </a:t>
            </a:r>
            <a:r>
              <a:rPr sz="1400" b="1" spc="-5" dirty="0">
                <a:latin typeface="Calibri"/>
                <a:cs typeface="Calibri"/>
              </a:rPr>
              <a:t>successful </a:t>
            </a:r>
            <a:r>
              <a:rPr sz="1400" b="1" dirty="0">
                <a:latin typeface="Calibri"/>
                <a:cs typeface="Calibri"/>
              </a:rPr>
              <a:t>and </a:t>
            </a:r>
            <a:r>
              <a:rPr sz="1400" b="1" spc="-5" dirty="0">
                <a:latin typeface="Calibri"/>
                <a:cs typeface="Calibri"/>
              </a:rPr>
              <a:t>failure </a:t>
            </a:r>
            <a:r>
              <a:rPr sz="1400" b="1" dirty="0">
                <a:latin typeface="Calibri"/>
                <a:cs typeface="Calibri"/>
              </a:rPr>
              <a:t>mission</a:t>
            </a:r>
            <a:r>
              <a:rPr sz="1400" b="1" spc="-180" dirty="0">
                <a:latin typeface="Calibri"/>
                <a:cs typeface="Calibri"/>
              </a:rPr>
              <a:t> </a:t>
            </a:r>
            <a:r>
              <a:rPr sz="1400" b="1" spc="-5" dirty="0">
                <a:latin typeface="Calibri"/>
                <a:cs typeface="Calibri"/>
              </a:rPr>
              <a:t>outcomes</a:t>
            </a:r>
            <a:endParaRPr sz="1400" dirty="0">
              <a:latin typeface="Calibri"/>
              <a:cs typeface="Calibri"/>
            </a:endParaRPr>
          </a:p>
          <a:p>
            <a:pPr marL="241300" indent="-228600">
              <a:lnSpc>
                <a:spcPct val="100000"/>
              </a:lnSpc>
              <a:spcBef>
                <a:spcPts val="600"/>
              </a:spcBef>
              <a:buFont typeface="Arial"/>
              <a:buChar char="•"/>
              <a:tabLst>
                <a:tab pos="240665" algn="l"/>
                <a:tab pos="241300" algn="l"/>
              </a:tabLst>
            </a:pPr>
            <a:r>
              <a:rPr sz="1400" b="1" spc="-5" dirty="0">
                <a:latin typeface="Calibri"/>
                <a:cs typeface="Calibri"/>
              </a:rPr>
              <a:t>List</a:t>
            </a:r>
            <a:r>
              <a:rPr sz="1400" b="1" spc="-15" dirty="0">
                <a:latin typeface="Calibri"/>
                <a:cs typeface="Calibri"/>
              </a:rPr>
              <a:t> </a:t>
            </a:r>
            <a:r>
              <a:rPr sz="1400" b="1" dirty="0">
                <a:latin typeface="Calibri"/>
                <a:cs typeface="Calibri"/>
              </a:rPr>
              <a:t>the</a:t>
            </a:r>
            <a:r>
              <a:rPr sz="1400" b="1" spc="-15" dirty="0">
                <a:latin typeface="Calibri"/>
                <a:cs typeface="Calibri"/>
              </a:rPr>
              <a:t> </a:t>
            </a:r>
            <a:r>
              <a:rPr sz="1400" b="1" dirty="0">
                <a:latin typeface="Calibri"/>
                <a:cs typeface="Calibri"/>
              </a:rPr>
              <a:t>names</a:t>
            </a:r>
            <a:r>
              <a:rPr sz="1400" b="1" spc="-30" dirty="0">
                <a:latin typeface="Calibri"/>
                <a:cs typeface="Calibri"/>
              </a:rPr>
              <a:t> </a:t>
            </a:r>
            <a:r>
              <a:rPr sz="1400" b="1" dirty="0">
                <a:latin typeface="Calibri"/>
                <a:cs typeface="Calibri"/>
              </a:rPr>
              <a:t>of</a:t>
            </a:r>
            <a:r>
              <a:rPr sz="1400" b="1" spc="-15" dirty="0">
                <a:latin typeface="Calibri"/>
                <a:cs typeface="Calibri"/>
              </a:rPr>
              <a:t> </a:t>
            </a:r>
            <a:r>
              <a:rPr sz="1400" b="1" dirty="0">
                <a:latin typeface="Calibri"/>
                <a:cs typeface="Calibri"/>
              </a:rPr>
              <a:t>the</a:t>
            </a:r>
            <a:r>
              <a:rPr sz="1400" b="1" spc="-20" dirty="0">
                <a:latin typeface="Calibri"/>
                <a:cs typeface="Calibri"/>
              </a:rPr>
              <a:t> </a:t>
            </a:r>
            <a:r>
              <a:rPr sz="1400" b="1" spc="-5" dirty="0">
                <a:latin typeface="Calibri"/>
                <a:cs typeface="Calibri"/>
              </a:rPr>
              <a:t>booster_versions</a:t>
            </a:r>
            <a:r>
              <a:rPr sz="1400" b="1" spc="-15" dirty="0">
                <a:latin typeface="Calibri"/>
                <a:cs typeface="Calibri"/>
              </a:rPr>
              <a:t> </a:t>
            </a:r>
            <a:r>
              <a:rPr sz="1400" b="1" spc="-5" dirty="0">
                <a:latin typeface="Calibri"/>
                <a:cs typeface="Calibri"/>
              </a:rPr>
              <a:t>which</a:t>
            </a:r>
            <a:r>
              <a:rPr sz="1400" b="1" spc="-40" dirty="0">
                <a:latin typeface="Calibri"/>
                <a:cs typeface="Calibri"/>
              </a:rPr>
              <a:t> </a:t>
            </a:r>
            <a:r>
              <a:rPr sz="1400" b="1" spc="-10" dirty="0">
                <a:latin typeface="Calibri"/>
                <a:cs typeface="Calibri"/>
              </a:rPr>
              <a:t>have</a:t>
            </a:r>
            <a:r>
              <a:rPr sz="1400" b="1" spc="-20" dirty="0">
                <a:latin typeface="Calibri"/>
                <a:cs typeface="Calibri"/>
              </a:rPr>
              <a:t> </a:t>
            </a:r>
            <a:r>
              <a:rPr sz="1400" b="1" dirty="0">
                <a:latin typeface="Calibri"/>
                <a:cs typeface="Calibri"/>
              </a:rPr>
              <a:t>carried</a:t>
            </a:r>
            <a:r>
              <a:rPr sz="1400" b="1" spc="-20" dirty="0">
                <a:latin typeface="Calibri"/>
                <a:cs typeface="Calibri"/>
              </a:rPr>
              <a:t> </a:t>
            </a:r>
            <a:r>
              <a:rPr sz="1400" b="1" dirty="0">
                <a:latin typeface="Calibri"/>
                <a:cs typeface="Calibri"/>
              </a:rPr>
              <a:t>the</a:t>
            </a:r>
            <a:r>
              <a:rPr sz="1400" b="1" spc="-25" dirty="0">
                <a:latin typeface="Calibri"/>
                <a:cs typeface="Calibri"/>
              </a:rPr>
              <a:t> </a:t>
            </a:r>
            <a:r>
              <a:rPr sz="1400" b="1" spc="-5" dirty="0">
                <a:latin typeface="Calibri"/>
                <a:cs typeface="Calibri"/>
              </a:rPr>
              <a:t>maximum</a:t>
            </a:r>
            <a:r>
              <a:rPr sz="1400" b="1" spc="-30" dirty="0">
                <a:latin typeface="Calibri"/>
                <a:cs typeface="Calibri"/>
              </a:rPr>
              <a:t> </a:t>
            </a:r>
            <a:r>
              <a:rPr sz="1400" b="1" spc="-5" dirty="0">
                <a:latin typeface="Calibri"/>
                <a:cs typeface="Calibri"/>
              </a:rPr>
              <a:t>payload</a:t>
            </a:r>
            <a:r>
              <a:rPr sz="1400" b="1" spc="-40" dirty="0">
                <a:latin typeface="Calibri"/>
                <a:cs typeface="Calibri"/>
              </a:rPr>
              <a:t> </a:t>
            </a:r>
            <a:r>
              <a:rPr sz="1400" b="1" spc="-5" dirty="0">
                <a:latin typeface="Calibri"/>
                <a:cs typeface="Calibri"/>
              </a:rPr>
              <a:t>mass.</a:t>
            </a:r>
            <a:endParaRPr sz="1400" dirty="0">
              <a:latin typeface="Calibri"/>
              <a:cs typeface="Calibri"/>
            </a:endParaRPr>
          </a:p>
          <a:p>
            <a:pPr marL="241300" marR="697230" indent="-228600">
              <a:lnSpc>
                <a:spcPct val="100000"/>
              </a:lnSpc>
              <a:spcBef>
                <a:spcPts val="600"/>
              </a:spcBef>
              <a:buFont typeface="Arial"/>
              <a:buChar char="•"/>
              <a:tabLst>
                <a:tab pos="240665" algn="l"/>
                <a:tab pos="241300" algn="l"/>
              </a:tabLst>
            </a:pPr>
            <a:r>
              <a:rPr sz="1400" b="1" spc="-5" dirty="0">
                <a:latin typeface="Calibri"/>
                <a:cs typeface="Calibri"/>
              </a:rPr>
              <a:t>List </a:t>
            </a:r>
            <a:r>
              <a:rPr sz="1400" b="1" dirty="0">
                <a:latin typeface="Calibri"/>
                <a:cs typeface="Calibri"/>
              </a:rPr>
              <a:t>the </a:t>
            </a:r>
            <a:r>
              <a:rPr sz="1400" b="1" spc="-5" dirty="0">
                <a:latin typeface="Calibri"/>
                <a:cs typeface="Calibri"/>
              </a:rPr>
              <a:t>records which will display </a:t>
            </a:r>
            <a:r>
              <a:rPr sz="1400" b="1" dirty="0">
                <a:latin typeface="Calibri"/>
                <a:cs typeface="Calibri"/>
              </a:rPr>
              <a:t>the </a:t>
            </a:r>
            <a:r>
              <a:rPr sz="1400" b="1" spc="-5" dirty="0">
                <a:latin typeface="Calibri"/>
                <a:cs typeface="Calibri"/>
              </a:rPr>
              <a:t>month names, failure landing_outcomes </a:t>
            </a:r>
            <a:r>
              <a:rPr sz="1400" b="1" dirty="0">
                <a:latin typeface="Calibri"/>
                <a:cs typeface="Calibri"/>
              </a:rPr>
              <a:t>in drone ship </a:t>
            </a:r>
            <a:r>
              <a:rPr sz="1400" b="1" spc="-5" dirty="0">
                <a:latin typeface="Calibri"/>
                <a:cs typeface="Calibri"/>
              </a:rPr>
              <a:t>,booster versions,  </a:t>
            </a:r>
            <a:r>
              <a:rPr sz="1400" b="1" dirty="0">
                <a:latin typeface="Calibri"/>
                <a:cs typeface="Calibri"/>
              </a:rPr>
              <a:t>launch_site </a:t>
            </a:r>
            <a:r>
              <a:rPr sz="1400" b="1" spc="-10" dirty="0">
                <a:latin typeface="Calibri"/>
                <a:cs typeface="Calibri"/>
              </a:rPr>
              <a:t>for </a:t>
            </a:r>
            <a:r>
              <a:rPr sz="1400" b="1" dirty="0">
                <a:latin typeface="Calibri"/>
                <a:cs typeface="Calibri"/>
              </a:rPr>
              <a:t>the </a:t>
            </a:r>
            <a:r>
              <a:rPr sz="1400" b="1" spc="-5" dirty="0">
                <a:latin typeface="Calibri"/>
                <a:cs typeface="Calibri"/>
              </a:rPr>
              <a:t>months </a:t>
            </a:r>
            <a:r>
              <a:rPr sz="1400" b="1" dirty="0">
                <a:latin typeface="Calibri"/>
                <a:cs typeface="Calibri"/>
              </a:rPr>
              <a:t>in </a:t>
            </a:r>
            <a:r>
              <a:rPr sz="1400" b="1" spc="-5" dirty="0">
                <a:latin typeface="Calibri"/>
                <a:cs typeface="Calibri"/>
              </a:rPr>
              <a:t>year</a:t>
            </a:r>
            <a:r>
              <a:rPr sz="1400" b="1" spc="-130" dirty="0">
                <a:latin typeface="Calibri"/>
                <a:cs typeface="Calibri"/>
              </a:rPr>
              <a:t> </a:t>
            </a:r>
            <a:r>
              <a:rPr sz="1400" b="1" spc="-5" dirty="0">
                <a:latin typeface="Calibri"/>
                <a:cs typeface="Calibri"/>
              </a:rPr>
              <a:t>2015.</a:t>
            </a:r>
            <a:endParaRPr sz="1400" dirty="0">
              <a:latin typeface="Calibri"/>
              <a:cs typeface="Calibri"/>
            </a:endParaRPr>
          </a:p>
          <a:p>
            <a:pPr marL="241300" indent="-228600">
              <a:lnSpc>
                <a:spcPct val="100000"/>
              </a:lnSpc>
              <a:spcBef>
                <a:spcPts val="600"/>
              </a:spcBef>
              <a:buFont typeface="Arial"/>
              <a:buChar char="•"/>
              <a:tabLst>
                <a:tab pos="240665" algn="l"/>
                <a:tab pos="241300" algn="l"/>
              </a:tabLst>
            </a:pPr>
            <a:r>
              <a:rPr sz="1400" b="1" dirty="0">
                <a:latin typeface="Calibri"/>
                <a:cs typeface="Calibri"/>
              </a:rPr>
              <a:t>Rank</a:t>
            </a:r>
            <a:r>
              <a:rPr sz="1400" b="1" spc="-20" dirty="0">
                <a:latin typeface="Calibri"/>
                <a:cs typeface="Calibri"/>
              </a:rPr>
              <a:t> </a:t>
            </a:r>
            <a:r>
              <a:rPr sz="1400" b="1" dirty="0">
                <a:latin typeface="Calibri"/>
                <a:cs typeface="Calibri"/>
              </a:rPr>
              <a:t>the</a:t>
            </a:r>
            <a:r>
              <a:rPr sz="1400" b="1" spc="-20" dirty="0">
                <a:latin typeface="Calibri"/>
                <a:cs typeface="Calibri"/>
              </a:rPr>
              <a:t> </a:t>
            </a:r>
            <a:r>
              <a:rPr sz="1400" b="1" spc="-5" dirty="0">
                <a:latin typeface="Calibri"/>
                <a:cs typeface="Calibri"/>
              </a:rPr>
              <a:t>count</a:t>
            </a:r>
            <a:r>
              <a:rPr sz="1400" b="1" spc="-10" dirty="0">
                <a:latin typeface="Calibri"/>
                <a:cs typeface="Calibri"/>
              </a:rPr>
              <a:t> </a:t>
            </a:r>
            <a:r>
              <a:rPr sz="1400" b="1" dirty="0">
                <a:latin typeface="Calibri"/>
                <a:cs typeface="Calibri"/>
              </a:rPr>
              <a:t>of</a:t>
            </a:r>
            <a:r>
              <a:rPr sz="1400" b="1" spc="-10" dirty="0">
                <a:latin typeface="Calibri"/>
                <a:cs typeface="Calibri"/>
              </a:rPr>
              <a:t> </a:t>
            </a:r>
            <a:r>
              <a:rPr sz="1400" b="1" dirty="0">
                <a:latin typeface="Calibri"/>
                <a:cs typeface="Calibri"/>
              </a:rPr>
              <a:t>landing</a:t>
            </a:r>
            <a:r>
              <a:rPr sz="1400" b="1" spc="-30" dirty="0">
                <a:latin typeface="Calibri"/>
                <a:cs typeface="Calibri"/>
              </a:rPr>
              <a:t> </a:t>
            </a:r>
            <a:r>
              <a:rPr sz="1400" b="1" spc="-5" dirty="0">
                <a:latin typeface="Calibri"/>
                <a:cs typeface="Calibri"/>
              </a:rPr>
              <a:t>outcomes</a:t>
            </a:r>
            <a:r>
              <a:rPr sz="1400" b="1" spc="-25" dirty="0">
                <a:latin typeface="Calibri"/>
                <a:cs typeface="Calibri"/>
              </a:rPr>
              <a:t> </a:t>
            </a:r>
            <a:r>
              <a:rPr sz="1400" b="1" spc="-5" dirty="0">
                <a:latin typeface="Calibri"/>
                <a:cs typeface="Calibri"/>
              </a:rPr>
              <a:t>(such</a:t>
            </a:r>
            <a:r>
              <a:rPr sz="1400" b="1" spc="-10" dirty="0">
                <a:latin typeface="Calibri"/>
                <a:cs typeface="Calibri"/>
              </a:rPr>
              <a:t> </a:t>
            </a:r>
            <a:r>
              <a:rPr sz="1400" b="1" dirty="0">
                <a:latin typeface="Calibri"/>
                <a:cs typeface="Calibri"/>
              </a:rPr>
              <a:t>as </a:t>
            </a:r>
            <a:r>
              <a:rPr sz="1400" b="1" spc="-5" dirty="0">
                <a:latin typeface="Calibri"/>
                <a:cs typeface="Calibri"/>
              </a:rPr>
              <a:t>Failure</a:t>
            </a:r>
            <a:r>
              <a:rPr sz="1400" b="1" spc="-50" dirty="0">
                <a:latin typeface="Calibri"/>
                <a:cs typeface="Calibri"/>
              </a:rPr>
              <a:t> </a:t>
            </a:r>
            <a:r>
              <a:rPr sz="1400" b="1" dirty="0">
                <a:latin typeface="Calibri"/>
                <a:cs typeface="Calibri"/>
              </a:rPr>
              <a:t>(drone</a:t>
            </a:r>
            <a:r>
              <a:rPr sz="1400" b="1" spc="-25" dirty="0">
                <a:latin typeface="Calibri"/>
                <a:cs typeface="Calibri"/>
              </a:rPr>
              <a:t> </a:t>
            </a:r>
            <a:r>
              <a:rPr sz="1400" b="1" dirty="0">
                <a:latin typeface="Calibri"/>
                <a:cs typeface="Calibri"/>
              </a:rPr>
              <a:t>ship)</a:t>
            </a:r>
            <a:r>
              <a:rPr sz="1400" b="1" spc="-5" dirty="0">
                <a:latin typeface="Calibri"/>
                <a:cs typeface="Calibri"/>
              </a:rPr>
              <a:t> </a:t>
            </a:r>
            <a:r>
              <a:rPr sz="1400" b="1" dirty="0">
                <a:latin typeface="Calibri"/>
                <a:cs typeface="Calibri"/>
              </a:rPr>
              <a:t>or</a:t>
            </a:r>
            <a:r>
              <a:rPr sz="1400" b="1" spc="-10" dirty="0">
                <a:latin typeface="Calibri"/>
                <a:cs typeface="Calibri"/>
              </a:rPr>
              <a:t> </a:t>
            </a:r>
            <a:r>
              <a:rPr sz="1400" b="1" dirty="0">
                <a:latin typeface="Calibri"/>
                <a:cs typeface="Calibri"/>
              </a:rPr>
              <a:t>Success</a:t>
            </a:r>
            <a:r>
              <a:rPr sz="1400" b="1" spc="-20" dirty="0">
                <a:latin typeface="Calibri"/>
                <a:cs typeface="Calibri"/>
              </a:rPr>
              <a:t> </a:t>
            </a:r>
            <a:r>
              <a:rPr sz="1400" b="1" spc="-5" dirty="0">
                <a:latin typeface="Calibri"/>
                <a:cs typeface="Calibri"/>
              </a:rPr>
              <a:t>(ground</a:t>
            </a:r>
            <a:r>
              <a:rPr sz="1400" b="1" spc="-20" dirty="0">
                <a:latin typeface="Calibri"/>
                <a:cs typeface="Calibri"/>
              </a:rPr>
              <a:t> </a:t>
            </a:r>
            <a:r>
              <a:rPr sz="1400" b="1" dirty="0">
                <a:latin typeface="Calibri"/>
                <a:cs typeface="Calibri"/>
              </a:rPr>
              <a:t>pad))</a:t>
            </a:r>
            <a:r>
              <a:rPr sz="1400" b="1" spc="-25" dirty="0">
                <a:latin typeface="Calibri"/>
                <a:cs typeface="Calibri"/>
              </a:rPr>
              <a:t> </a:t>
            </a:r>
            <a:r>
              <a:rPr sz="1400" b="1" spc="-5" dirty="0">
                <a:latin typeface="Calibri"/>
                <a:cs typeface="Calibri"/>
              </a:rPr>
              <a:t>between</a:t>
            </a:r>
            <a:r>
              <a:rPr sz="1400" b="1" spc="-40" dirty="0">
                <a:latin typeface="Calibri"/>
                <a:cs typeface="Calibri"/>
              </a:rPr>
              <a:t> </a:t>
            </a:r>
            <a:r>
              <a:rPr sz="1400" b="1" dirty="0">
                <a:latin typeface="Calibri"/>
                <a:cs typeface="Calibri"/>
              </a:rPr>
              <a:t>the</a:t>
            </a:r>
            <a:r>
              <a:rPr sz="1400" b="1" spc="-20" dirty="0">
                <a:latin typeface="Calibri"/>
                <a:cs typeface="Calibri"/>
              </a:rPr>
              <a:t> </a:t>
            </a:r>
            <a:r>
              <a:rPr sz="1400" b="1" spc="-5" dirty="0">
                <a:latin typeface="Calibri"/>
                <a:cs typeface="Calibri"/>
              </a:rPr>
              <a:t>date</a:t>
            </a:r>
            <a:r>
              <a:rPr sz="1400" b="1" spc="-35" dirty="0">
                <a:latin typeface="Calibri"/>
                <a:cs typeface="Calibri"/>
              </a:rPr>
              <a:t> </a:t>
            </a:r>
            <a:r>
              <a:rPr sz="1400" b="1" dirty="0">
                <a:latin typeface="Calibri"/>
                <a:cs typeface="Calibri"/>
              </a:rPr>
              <a:t>2010-06-04</a:t>
            </a:r>
            <a:endParaRPr sz="1400" dirty="0">
              <a:latin typeface="Calibri"/>
              <a:cs typeface="Calibri"/>
            </a:endParaRPr>
          </a:p>
          <a:p>
            <a:pPr marL="241300">
              <a:lnSpc>
                <a:spcPct val="100000"/>
              </a:lnSpc>
            </a:pPr>
            <a:r>
              <a:rPr sz="1400" b="1" dirty="0">
                <a:latin typeface="Calibri"/>
                <a:cs typeface="Calibri"/>
              </a:rPr>
              <a:t>and </a:t>
            </a:r>
            <a:r>
              <a:rPr sz="1400" b="1" spc="-5" dirty="0">
                <a:latin typeface="Calibri"/>
                <a:cs typeface="Calibri"/>
              </a:rPr>
              <a:t>2017-03-20, </a:t>
            </a:r>
            <a:r>
              <a:rPr sz="1400" b="1" dirty="0">
                <a:latin typeface="Calibri"/>
                <a:cs typeface="Calibri"/>
              </a:rPr>
              <a:t>in descending</a:t>
            </a:r>
            <a:r>
              <a:rPr sz="1400" b="1" spc="-60" dirty="0">
                <a:latin typeface="Calibri"/>
                <a:cs typeface="Calibri"/>
              </a:rPr>
              <a:t> </a:t>
            </a:r>
            <a:r>
              <a:rPr sz="1400" b="1" spc="-20" dirty="0">
                <a:latin typeface="Calibri"/>
                <a:cs typeface="Calibri"/>
              </a:rPr>
              <a:t>order.</a:t>
            </a:r>
            <a:endParaRPr sz="1400" dirty="0">
              <a:latin typeface="Calibri"/>
              <a:cs typeface="Calibri"/>
            </a:endParaRPr>
          </a:p>
        </p:txBody>
      </p:sp>
      <p:sp>
        <p:nvSpPr>
          <p:cNvPr id="7" name="object 3">
            <a:extLst>
              <a:ext uri="{FF2B5EF4-FFF2-40B4-BE49-F238E27FC236}">
                <a16:creationId xmlns:a16="http://schemas.microsoft.com/office/drawing/2014/main" id="{60020FA9-3C38-EBAB-8333-2A2DB7C9C6D4}"/>
              </a:ext>
            </a:extLst>
          </p:cNvPr>
          <p:cNvSpPr txBox="1"/>
          <p:nvPr/>
        </p:nvSpPr>
        <p:spPr>
          <a:xfrm>
            <a:off x="848969" y="1405890"/>
            <a:ext cx="5339715" cy="381515"/>
          </a:xfrm>
          <a:prstGeom prst="rect">
            <a:avLst/>
          </a:prstGeom>
        </p:spPr>
        <p:txBody>
          <a:bodyPr vert="horz" wrap="square" lIns="0" tIns="12065" rIns="0" bIns="0" rtlCol="0">
            <a:spAutoFit/>
          </a:bodyPr>
          <a:lstStyle/>
          <a:p>
            <a:pPr marL="241300" indent="-228600">
              <a:lnSpc>
                <a:spcPct val="100000"/>
              </a:lnSpc>
              <a:spcBef>
                <a:spcPts val="95"/>
              </a:spcBef>
              <a:buChar char="•"/>
              <a:tabLst>
                <a:tab pos="240665" algn="l"/>
                <a:tab pos="241300" algn="l"/>
              </a:tabLst>
            </a:pPr>
            <a:r>
              <a:rPr sz="2400" spc="-30" dirty="0">
                <a:solidFill>
                  <a:srgbClr val="292929"/>
                </a:solidFill>
                <a:latin typeface="Calibri" panose="020F0502020204030204" pitchFamily="34" charset="0"/>
                <a:cs typeface="Calibri" panose="020F0502020204030204" pitchFamily="34" charset="0"/>
              </a:rPr>
              <a:t>List </a:t>
            </a:r>
            <a:r>
              <a:rPr sz="2400" spc="-5" dirty="0">
                <a:solidFill>
                  <a:srgbClr val="292929"/>
                </a:solidFill>
                <a:latin typeface="Calibri" panose="020F0502020204030204" pitchFamily="34" charset="0"/>
                <a:cs typeface="Calibri" panose="020F0502020204030204" pitchFamily="34" charset="0"/>
              </a:rPr>
              <a:t>of </a:t>
            </a:r>
            <a:r>
              <a:rPr sz="2400" spc="-195" dirty="0">
                <a:solidFill>
                  <a:srgbClr val="292929"/>
                </a:solidFill>
                <a:latin typeface="Calibri" panose="020F0502020204030204" pitchFamily="34" charset="0"/>
                <a:cs typeface="Calibri" panose="020F0502020204030204" pitchFamily="34" charset="0"/>
              </a:rPr>
              <a:t>SQL </a:t>
            </a:r>
            <a:r>
              <a:rPr sz="2400" spc="-50" dirty="0">
                <a:solidFill>
                  <a:srgbClr val="292929"/>
                </a:solidFill>
                <a:latin typeface="Calibri" panose="020F0502020204030204" pitchFamily="34" charset="0"/>
                <a:cs typeface="Calibri" panose="020F0502020204030204" pitchFamily="34" charset="0"/>
              </a:rPr>
              <a:t>query </a:t>
            </a:r>
            <a:r>
              <a:rPr sz="2400" spc="-75" dirty="0">
                <a:solidFill>
                  <a:srgbClr val="292929"/>
                </a:solidFill>
                <a:latin typeface="Calibri" panose="020F0502020204030204" pitchFamily="34" charset="0"/>
                <a:cs typeface="Calibri" panose="020F0502020204030204" pitchFamily="34" charset="0"/>
              </a:rPr>
              <a:t>tasks </a:t>
            </a:r>
            <a:r>
              <a:rPr sz="2400" spc="-35" dirty="0">
                <a:solidFill>
                  <a:srgbClr val="292929"/>
                </a:solidFill>
                <a:latin typeface="Calibri" panose="020F0502020204030204" pitchFamily="34" charset="0"/>
                <a:cs typeface="Calibri" panose="020F0502020204030204" pitchFamily="34" charset="0"/>
              </a:rPr>
              <a:t>performed </a:t>
            </a:r>
            <a:r>
              <a:rPr sz="2400" dirty="0">
                <a:solidFill>
                  <a:srgbClr val="292929"/>
                </a:solidFill>
                <a:latin typeface="Calibri" panose="020F0502020204030204" pitchFamily="34" charset="0"/>
                <a:cs typeface="Calibri" panose="020F0502020204030204" pitchFamily="34" charset="0"/>
              </a:rPr>
              <a:t>for</a:t>
            </a:r>
            <a:r>
              <a:rPr sz="2400" spc="295" dirty="0">
                <a:solidFill>
                  <a:srgbClr val="292929"/>
                </a:solidFill>
                <a:latin typeface="Calibri" panose="020F0502020204030204" pitchFamily="34" charset="0"/>
                <a:cs typeface="Calibri" panose="020F0502020204030204" pitchFamily="34" charset="0"/>
              </a:rPr>
              <a:t> </a:t>
            </a:r>
            <a:r>
              <a:rPr sz="2400" spc="-160" dirty="0">
                <a:solidFill>
                  <a:srgbClr val="292929"/>
                </a:solidFill>
                <a:latin typeface="Calibri" panose="020F0502020204030204" pitchFamily="34" charset="0"/>
                <a:cs typeface="Calibri" panose="020F0502020204030204" pitchFamily="34" charset="0"/>
              </a:rPr>
              <a:t>EDA</a:t>
            </a:r>
            <a:endParaRPr sz="2400" dirty="0">
              <a:latin typeface="Calibri" panose="020F0502020204030204" pitchFamily="34" charset="0"/>
              <a:cs typeface="Calibri" panose="020F0502020204030204" pitchFamily="34" charset="0"/>
            </a:endParaRPr>
          </a:p>
        </p:txBody>
      </p:sp>
      <p:sp>
        <p:nvSpPr>
          <p:cNvPr id="9" name="CasellaDiTesto 8">
            <a:hlinkClick r:id="rId3" tooltip="https://github.com/bejaflor66/applied-data-science-capstone/blob/main/jupyter-labs-eda-sql-coursera_sqllite.ipynb"/>
            <a:extLst>
              <a:ext uri="{FF2B5EF4-FFF2-40B4-BE49-F238E27FC236}">
                <a16:creationId xmlns:a16="http://schemas.microsoft.com/office/drawing/2014/main" id="{24EF8D80-6D0E-71A8-0168-6DC699D85D6A}"/>
              </a:ext>
            </a:extLst>
          </p:cNvPr>
          <p:cNvSpPr txBox="1"/>
          <p:nvPr/>
        </p:nvSpPr>
        <p:spPr>
          <a:xfrm>
            <a:off x="0" y="5764727"/>
            <a:ext cx="5724729" cy="461665"/>
          </a:xfrm>
          <a:prstGeom prst="rect">
            <a:avLst/>
          </a:prstGeom>
          <a:noFill/>
        </p:spPr>
        <p:txBody>
          <a:bodyPr wrap="square">
            <a:spAutoFit/>
          </a:bodyPr>
          <a:lstStyle/>
          <a:p>
            <a:pPr marL="12700" marR="5080">
              <a:lnSpc>
                <a:spcPct val="100000"/>
              </a:lnSpc>
              <a:spcBef>
                <a:spcPts val="95"/>
              </a:spcBef>
              <a:tabLst>
                <a:tab pos="240665" algn="l"/>
                <a:tab pos="241300" algn="l"/>
              </a:tabLst>
            </a:pPr>
            <a:r>
              <a:rPr lang="en-US" sz="2400" spc="-114" dirty="0">
                <a:solidFill>
                  <a:srgbClr val="292929"/>
                </a:solidFill>
                <a:latin typeface="Calibri" panose="020F0502020204030204" pitchFamily="34" charset="0"/>
                <a:cs typeface="Calibri" panose="020F0502020204030204" pitchFamily="34" charset="0"/>
              </a:rPr>
              <a:t>Reference </a:t>
            </a:r>
            <a:r>
              <a:rPr lang="en-US" sz="2400" spc="40" dirty="0">
                <a:solidFill>
                  <a:srgbClr val="292929"/>
                </a:solidFill>
                <a:latin typeface="Calibri" panose="020F0502020204030204" pitchFamily="34" charset="0"/>
                <a:cs typeface="Calibri" panose="020F0502020204030204" pitchFamily="34" charset="0"/>
              </a:rPr>
              <a:t>to </a:t>
            </a:r>
            <a:r>
              <a:rPr lang="en-US" sz="2400" spc="-35" dirty="0">
                <a:solidFill>
                  <a:srgbClr val="292929"/>
                </a:solidFill>
                <a:latin typeface="Calibri" panose="020F0502020204030204" pitchFamily="34" charset="0"/>
                <a:cs typeface="Calibri" panose="020F0502020204030204" pitchFamily="34" charset="0"/>
              </a:rPr>
              <a:t>the </a:t>
            </a:r>
            <a:r>
              <a:rPr lang="en-US" sz="2400" spc="-160" dirty="0">
                <a:solidFill>
                  <a:srgbClr val="292929"/>
                </a:solidFill>
                <a:latin typeface="Calibri" panose="020F0502020204030204" pitchFamily="34" charset="0"/>
                <a:cs typeface="Calibri" panose="020F0502020204030204" pitchFamily="34" charset="0"/>
              </a:rPr>
              <a:t>EDA </a:t>
            </a:r>
            <a:r>
              <a:rPr lang="en-US" sz="2400" dirty="0">
                <a:solidFill>
                  <a:srgbClr val="292929"/>
                </a:solidFill>
                <a:latin typeface="Calibri" panose="020F0502020204030204" pitchFamily="34" charset="0"/>
                <a:cs typeface="Calibri" panose="020F0502020204030204" pitchFamily="34" charset="0"/>
              </a:rPr>
              <a:t>with </a:t>
            </a:r>
            <a:r>
              <a:rPr lang="en-US" sz="2400" spc="-195" dirty="0">
                <a:solidFill>
                  <a:srgbClr val="292929"/>
                </a:solidFill>
                <a:latin typeface="Calibri" panose="020F0502020204030204" pitchFamily="34" charset="0"/>
                <a:cs typeface="Calibri" panose="020F0502020204030204" pitchFamily="34" charset="0"/>
              </a:rPr>
              <a:t>SQL </a:t>
            </a:r>
            <a:r>
              <a:rPr lang="en-US" sz="2400" spc="-30" dirty="0">
                <a:solidFill>
                  <a:srgbClr val="292929"/>
                </a:solidFill>
                <a:latin typeface="Calibri" panose="020F0502020204030204" pitchFamily="34" charset="0"/>
                <a:cs typeface="Calibri" panose="020F0502020204030204" pitchFamily="34" charset="0"/>
              </a:rPr>
              <a:t>notebook</a:t>
            </a:r>
            <a:r>
              <a:rPr lang="en-US" sz="1800" spc="-30" dirty="0">
                <a:solidFill>
                  <a:srgbClr val="292929"/>
                </a:solidFill>
                <a:latin typeface="Arial"/>
                <a:cs typeface="Arial"/>
              </a:rPr>
              <a:t>: </a:t>
            </a:r>
            <a:r>
              <a:rPr lang="en-US" sz="1800" u="heavy" spc="-30" dirty="0">
                <a:solidFill>
                  <a:srgbClr val="0462C1"/>
                </a:solidFill>
                <a:uFill>
                  <a:solidFill>
                    <a:srgbClr val="0462C1"/>
                  </a:solidFill>
                </a:uFill>
                <a:latin typeface="Arial"/>
                <a:cs typeface="Arial"/>
              </a:rPr>
              <a:t> </a:t>
            </a:r>
            <a:endParaRPr lang="en-US" sz="1800" dirty="0">
              <a:latin typeface="Arial"/>
              <a:cs typeface="Arial"/>
            </a:endParaRPr>
          </a:p>
        </p:txBody>
      </p:sp>
      <p:sp>
        <p:nvSpPr>
          <p:cNvPr id="10" name="CasellaDiTesto 9">
            <a:hlinkClick r:id="rId3" tooltip="https://github.com/bejaflor66/applied-data-science-capstone/blob/main/jupyter-labs-eda-sql-coursera_sqllite.ipynb"/>
            <a:extLst>
              <a:ext uri="{FF2B5EF4-FFF2-40B4-BE49-F238E27FC236}">
                <a16:creationId xmlns:a16="http://schemas.microsoft.com/office/drawing/2014/main" id="{52C381A1-7D68-7F00-2B94-C52604A35752}"/>
              </a:ext>
            </a:extLst>
          </p:cNvPr>
          <p:cNvSpPr txBox="1"/>
          <p:nvPr/>
        </p:nvSpPr>
        <p:spPr>
          <a:xfrm>
            <a:off x="5034061" y="5501976"/>
            <a:ext cx="5724729" cy="923330"/>
          </a:xfrm>
          <a:prstGeom prst="rect">
            <a:avLst/>
          </a:prstGeom>
          <a:noFill/>
        </p:spPr>
        <p:txBody>
          <a:bodyPr wrap="square">
            <a:spAutoFit/>
          </a:bodyPr>
          <a:lstStyle/>
          <a:p>
            <a:pPr marL="12700" marR="5080">
              <a:lnSpc>
                <a:spcPct val="100000"/>
              </a:lnSpc>
              <a:spcBef>
                <a:spcPts val="95"/>
              </a:spcBef>
              <a:tabLst>
                <a:tab pos="240665" algn="l"/>
                <a:tab pos="241300" algn="l"/>
              </a:tabLst>
            </a:pPr>
            <a:r>
              <a:rPr lang="en-US" sz="1800" dirty="0">
                <a:latin typeface="Arial"/>
                <a:cs typeface="Arial"/>
                <a:hlinkClick r:id="rId3"/>
              </a:rPr>
              <a:t>https://github.com/bejaflor66/applied-data-science-capstone/blob/main/jupyter-labs-eda-sql-coursera_sqllite.ipynb</a:t>
            </a:r>
            <a:endParaRPr lang="en-US" sz="1800" dirty="0">
              <a:latin typeface="Arial"/>
              <a:cs typeface="Aria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12907" y="1968011"/>
            <a:ext cx="10515600" cy="4627341"/>
          </a:xfrm>
          <a:prstGeom prst="rect">
            <a:avLst/>
          </a:prstGeom>
        </p:spPr>
        <p:txBody>
          <a:bodyPr>
            <a:normAutofit fontScale="85000" lnSpcReduction="20000"/>
          </a:bodyPr>
          <a:lstStyle/>
          <a:p>
            <a:pPr marL="698500" marR="816610" lvl="1" indent="-228600">
              <a:lnSpc>
                <a:spcPct val="100000"/>
              </a:lnSpc>
              <a:spcBef>
                <a:spcPts val="1435"/>
              </a:spcBef>
              <a:buChar char="•"/>
              <a:tabLst>
                <a:tab pos="698500" algn="l"/>
                <a:tab pos="699135" algn="l"/>
              </a:tabLst>
            </a:pPr>
            <a:r>
              <a:rPr lang="en-US" sz="2800" dirty="0">
                <a:solidFill>
                  <a:schemeClr val="accent3">
                    <a:lumMod val="25000"/>
                  </a:schemeClr>
                </a:solidFill>
              </a:rPr>
              <a:t>United States Folium Map was created to show interactively the Launch sites  </a:t>
            </a:r>
          </a:p>
          <a:p>
            <a:pPr marL="698500" marR="816610" lvl="1" indent="-228600">
              <a:lnSpc>
                <a:spcPct val="100000"/>
              </a:lnSpc>
              <a:spcBef>
                <a:spcPts val="1435"/>
              </a:spcBef>
              <a:buChar char="•"/>
              <a:tabLst>
                <a:tab pos="698500" algn="l"/>
                <a:tab pos="699135" algn="l"/>
              </a:tabLst>
            </a:pPr>
            <a:r>
              <a:rPr lang="en-US" sz="2800" spc="-70" dirty="0">
                <a:solidFill>
                  <a:srgbClr val="292929"/>
                </a:solidFill>
                <a:cs typeface="Arial"/>
              </a:rPr>
              <a:t>Circle </a:t>
            </a:r>
            <a:r>
              <a:rPr lang="en-US" sz="2800" spc="-60" dirty="0">
                <a:solidFill>
                  <a:srgbClr val="292929"/>
                </a:solidFill>
                <a:cs typeface="Arial"/>
              </a:rPr>
              <a:t>markers were added </a:t>
            </a:r>
            <a:r>
              <a:rPr lang="en-US" sz="2800" spc="30" dirty="0">
                <a:solidFill>
                  <a:srgbClr val="292929"/>
                </a:solidFill>
                <a:cs typeface="Arial"/>
              </a:rPr>
              <a:t>to </a:t>
            </a:r>
            <a:r>
              <a:rPr lang="en-US" sz="2800" spc="-40" dirty="0">
                <a:solidFill>
                  <a:srgbClr val="292929"/>
                </a:solidFill>
                <a:cs typeface="Arial"/>
              </a:rPr>
              <a:t>indicate the </a:t>
            </a:r>
            <a:r>
              <a:rPr lang="en-US" sz="2800" spc="-20" dirty="0">
                <a:solidFill>
                  <a:srgbClr val="292929"/>
                </a:solidFill>
                <a:cs typeface="Arial"/>
              </a:rPr>
              <a:t>different </a:t>
            </a:r>
            <a:r>
              <a:rPr lang="en-US" sz="2800" spc="-60" dirty="0">
                <a:solidFill>
                  <a:srgbClr val="292929"/>
                </a:solidFill>
                <a:cs typeface="Arial"/>
              </a:rPr>
              <a:t>launch </a:t>
            </a:r>
            <a:r>
              <a:rPr lang="en-US" sz="2800" spc="-50" dirty="0">
                <a:solidFill>
                  <a:srgbClr val="292929"/>
                </a:solidFill>
                <a:cs typeface="Arial"/>
              </a:rPr>
              <a:t>sites. </a:t>
            </a:r>
            <a:r>
              <a:rPr lang="en-US" sz="2800" spc="-120" dirty="0">
                <a:solidFill>
                  <a:srgbClr val="292929"/>
                </a:solidFill>
                <a:cs typeface="Arial"/>
              </a:rPr>
              <a:t>The </a:t>
            </a:r>
            <a:r>
              <a:rPr lang="en-US" sz="2800" spc="-20" dirty="0">
                <a:solidFill>
                  <a:srgbClr val="292929"/>
                </a:solidFill>
                <a:cs typeface="Arial"/>
              </a:rPr>
              <a:t>color </a:t>
            </a:r>
            <a:r>
              <a:rPr lang="en-US" sz="2800" spc="-5" dirty="0">
                <a:solidFill>
                  <a:srgbClr val="292929"/>
                </a:solidFill>
                <a:cs typeface="Arial"/>
              </a:rPr>
              <a:t>of </a:t>
            </a:r>
            <a:r>
              <a:rPr lang="en-US" sz="2800" spc="-25" dirty="0">
                <a:solidFill>
                  <a:srgbClr val="292929"/>
                </a:solidFill>
                <a:cs typeface="Arial"/>
              </a:rPr>
              <a:t>the  </a:t>
            </a:r>
            <a:r>
              <a:rPr lang="en-US" sz="2800" spc="-60" dirty="0">
                <a:solidFill>
                  <a:srgbClr val="292929"/>
                </a:solidFill>
                <a:cs typeface="Arial"/>
              </a:rPr>
              <a:t>markers </a:t>
            </a:r>
            <a:r>
              <a:rPr lang="en-US" sz="2800" spc="-40" dirty="0">
                <a:solidFill>
                  <a:srgbClr val="292929"/>
                </a:solidFill>
                <a:cs typeface="Arial"/>
              </a:rPr>
              <a:t>represent </a:t>
            </a:r>
            <a:r>
              <a:rPr lang="en-US" sz="2800" spc="-30" dirty="0">
                <a:solidFill>
                  <a:srgbClr val="292929"/>
                </a:solidFill>
                <a:cs typeface="Arial"/>
              </a:rPr>
              <a:t>the </a:t>
            </a:r>
            <a:r>
              <a:rPr lang="en-US" sz="2800" spc="-55" dirty="0">
                <a:solidFill>
                  <a:srgbClr val="292929"/>
                </a:solidFill>
                <a:cs typeface="Arial"/>
              </a:rPr>
              <a:t>launch outcomes, </a:t>
            </a:r>
            <a:r>
              <a:rPr lang="en-US" sz="2800" dirty="0">
                <a:solidFill>
                  <a:srgbClr val="292929"/>
                </a:solidFill>
                <a:cs typeface="Arial"/>
              </a:rPr>
              <a:t>with </a:t>
            </a:r>
            <a:r>
              <a:rPr lang="en-US" sz="2800" spc="-65" dirty="0">
                <a:solidFill>
                  <a:srgbClr val="292929"/>
                </a:solidFill>
                <a:cs typeface="Arial"/>
              </a:rPr>
              <a:t>green=success </a:t>
            </a:r>
            <a:r>
              <a:rPr lang="en-US" sz="2800" spc="-55" dirty="0">
                <a:solidFill>
                  <a:srgbClr val="292929"/>
                </a:solidFill>
                <a:cs typeface="Arial"/>
              </a:rPr>
              <a:t>and  </a:t>
            </a:r>
            <a:r>
              <a:rPr lang="en-US" sz="2800" spc="-15" dirty="0">
                <a:solidFill>
                  <a:srgbClr val="292929"/>
                </a:solidFill>
                <a:cs typeface="Arial"/>
              </a:rPr>
              <a:t>red=failure</a:t>
            </a:r>
            <a:endParaRPr lang="en-US" sz="2800" dirty="0">
              <a:cs typeface="Arial"/>
            </a:endParaRPr>
          </a:p>
          <a:p>
            <a:pPr marL="698500" lvl="1" indent="-228600">
              <a:lnSpc>
                <a:spcPct val="100000"/>
              </a:lnSpc>
              <a:spcBef>
                <a:spcPts val="1390"/>
              </a:spcBef>
              <a:buChar char="•"/>
              <a:tabLst>
                <a:tab pos="698500" algn="l"/>
                <a:tab pos="699135" algn="l"/>
              </a:tabLst>
            </a:pPr>
            <a:r>
              <a:rPr lang="en-US" sz="2800" spc="-70" dirty="0">
                <a:solidFill>
                  <a:srgbClr val="292929"/>
                </a:solidFill>
                <a:cs typeface="Arial"/>
              </a:rPr>
              <a:t>Lines</a:t>
            </a:r>
            <a:r>
              <a:rPr lang="en-US" sz="2800" spc="35" dirty="0">
                <a:solidFill>
                  <a:srgbClr val="292929"/>
                </a:solidFill>
                <a:cs typeface="Arial"/>
              </a:rPr>
              <a:t> </a:t>
            </a:r>
            <a:r>
              <a:rPr lang="en-US" sz="2800" spc="30" dirty="0">
                <a:solidFill>
                  <a:srgbClr val="292929"/>
                </a:solidFill>
                <a:cs typeface="Arial"/>
              </a:rPr>
              <a:t>were added to</a:t>
            </a:r>
            <a:r>
              <a:rPr lang="en-US" sz="2800" spc="45" dirty="0">
                <a:solidFill>
                  <a:srgbClr val="292929"/>
                </a:solidFill>
                <a:cs typeface="Arial"/>
              </a:rPr>
              <a:t> </a:t>
            </a:r>
            <a:r>
              <a:rPr lang="en-US" sz="2800" spc="-40" dirty="0">
                <a:solidFill>
                  <a:srgbClr val="292929"/>
                </a:solidFill>
                <a:cs typeface="Arial"/>
              </a:rPr>
              <a:t>represent</a:t>
            </a:r>
            <a:r>
              <a:rPr lang="en-US" sz="2800" spc="45" dirty="0">
                <a:solidFill>
                  <a:srgbClr val="292929"/>
                </a:solidFill>
                <a:cs typeface="Arial"/>
              </a:rPr>
              <a:t> </a:t>
            </a:r>
            <a:r>
              <a:rPr lang="en-US" sz="2800" spc="-25" dirty="0">
                <a:solidFill>
                  <a:srgbClr val="292929"/>
                </a:solidFill>
                <a:cs typeface="Arial"/>
              </a:rPr>
              <a:t>the</a:t>
            </a:r>
            <a:r>
              <a:rPr lang="en-US" sz="2800" spc="45" dirty="0">
                <a:solidFill>
                  <a:srgbClr val="292929"/>
                </a:solidFill>
                <a:cs typeface="Arial"/>
              </a:rPr>
              <a:t> </a:t>
            </a:r>
            <a:r>
              <a:rPr lang="en-US" sz="2800" spc="-50" dirty="0">
                <a:solidFill>
                  <a:srgbClr val="292929"/>
                </a:solidFill>
                <a:cs typeface="Arial"/>
              </a:rPr>
              <a:t>distance</a:t>
            </a:r>
            <a:r>
              <a:rPr lang="en-US" sz="2800" spc="50" dirty="0">
                <a:solidFill>
                  <a:srgbClr val="292929"/>
                </a:solidFill>
                <a:cs typeface="Arial"/>
              </a:rPr>
              <a:t> </a:t>
            </a:r>
            <a:r>
              <a:rPr lang="en-US" sz="2800" spc="-50" dirty="0">
                <a:solidFill>
                  <a:srgbClr val="292929"/>
                </a:solidFill>
                <a:cs typeface="Arial"/>
              </a:rPr>
              <a:t>between</a:t>
            </a:r>
            <a:r>
              <a:rPr lang="en-US" sz="2800" spc="60" dirty="0">
                <a:solidFill>
                  <a:srgbClr val="292929"/>
                </a:solidFill>
                <a:cs typeface="Arial"/>
              </a:rPr>
              <a:t> </a:t>
            </a:r>
            <a:r>
              <a:rPr lang="en-US" sz="2800" spc="-60" dirty="0">
                <a:solidFill>
                  <a:srgbClr val="292929"/>
                </a:solidFill>
                <a:cs typeface="Arial"/>
              </a:rPr>
              <a:t>launch</a:t>
            </a:r>
            <a:r>
              <a:rPr lang="en-US" sz="2800" spc="10" dirty="0">
                <a:solidFill>
                  <a:srgbClr val="292929"/>
                </a:solidFill>
                <a:cs typeface="Arial"/>
              </a:rPr>
              <a:t> </a:t>
            </a:r>
            <a:r>
              <a:rPr lang="en-US" sz="2800" spc="-45" dirty="0">
                <a:solidFill>
                  <a:srgbClr val="292929"/>
                </a:solidFill>
                <a:cs typeface="Arial"/>
              </a:rPr>
              <a:t>sites</a:t>
            </a:r>
            <a:r>
              <a:rPr lang="en-US" sz="2800" spc="45" dirty="0">
                <a:solidFill>
                  <a:srgbClr val="292929"/>
                </a:solidFill>
                <a:cs typeface="Arial"/>
              </a:rPr>
              <a:t> </a:t>
            </a:r>
            <a:r>
              <a:rPr lang="en-US" sz="2800" spc="-55" dirty="0">
                <a:solidFill>
                  <a:srgbClr val="292929"/>
                </a:solidFill>
                <a:cs typeface="Arial"/>
              </a:rPr>
              <a:t>and</a:t>
            </a:r>
            <a:r>
              <a:rPr lang="en-US" sz="2800" spc="40" dirty="0">
                <a:solidFill>
                  <a:srgbClr val="292929"/>
                </a:solidFill>
                <a:cs typeface="Arial"/>
              </a:rPr>
              <a:t> </a:t>
            </a:r>
            <a:r>
              <a:rPr lang="en-US" sz="2800" spc="-15" dirty="0">
                <a:solidFill>
                  <a:srgbClr val="292929"/>
                </a:solidFill>
                <a:cs typeface="Arial"/>
              </a:rPr>
              <a:t>its proximities.</a:t>
            </a:r>
            <a:endParaRPr lang="en-US" sz="2800" dirty="0">
              <a:cs typeface="Arial"/>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solidFill>
                <a:srgbClr val="0B49CB"/>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dirty="0">
                <a:solidFill>
                  <a:schemeClr val="accent3">
                    <a:lumMod val="25000"/>
                  </a:schemeClr>
                </a:solidFill>
              </a:rPr>
              <a:t>Reference to the Interactive Map notebook: </a:t>
            </a:r>
            <a:r>
              <a:rPr lang="en-US" sz="2200" dirty="0">
                <a:solidFill>
                  <a:schemeClr val="accent3">
                    <a:lumMod val="25000"/>
                  </a:schemeClr>
                </a:solidFill>
                <a:latin typeface="Abadi" panose="020B0604020104020204" pitchFamily="34" charset="0"/>
                <a:hlinkClick r:id="rId3"/>
              </a:rPr>
              <a:t>https://github.com/bejaflor66/applied-data-science-capstone/blob/main/lab_jupyter_launch_site_location.ipynb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object 2">
            <a:extLst>
              <a:ext uri="{FF2B5EF4-FFF2-40B4-BE49-F238E27FC236}">
                <a16:creationId xmlns:a16="http://schemas.microsoft.com/office/drawing/2014/main" id="{E3E26D75-7154-8FCD-62F7-C26DFFF2E760}"/>
              </a:ext>
            </a:extLst>
          </p:cNvPr>
          <p:cNvSpPr txBox="1">
            <a:spLocks/>
          </p:cNvSpPr>
          <p:nvPr/>
        </p:nvSpPr>
        <p:spPr>
          <a:xfrm>
            <a:off x="559271" y="1477862"/>
            <a:ext cx="10567619" cy="4046621"/>
          </a:xfrm>
          <a:prstGeom prst="rect">
            <a:avLst/>
          </a:prstGeom>
        </p:spPr>
        <p:txBody>
          <a:bodyPr vert="horz" wrap="square" lIns="0" tIns="12065"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7495">
              <a:lnSpc>
                <a:spcPct val="100000"/>
              </a:lnSpc>
              <a:spcBef>
                <a:spcPts val="95"/>
              </a:spcBef>
              <a:buClr>
                <a:srgbClr val="292929"/>
              </a:buClr>
              <a:buFont typeface="Arial"/>
              <a:buChar char="•"/>
              <a:tabLst>
                <a:tab pos="277495" algn="l"/>
                <a:tab pos="278130" algn="l"/>
              </a:tabLst>
            </a:pPr>
            <a:r>
              <a:rPr lang="en-US" sz="2400" spc="-145" dirty="0"/>
              <a:t>A </a:t>
            </a:r>
            <a:r>
              <a:rPr lang="en-US" sz="2400" spc="-60" dirty="0"/>
              <a:t>Dashboard</a:t>
            </a:r>
            <a:r>
              <a:rPr lang="en-US" sz="2400" spc="-229" dirty="0"/>
              <a:t> </a:t>
            </a:r>
            <a:r>
              <a:rPr lang="en-US" sz="2400" spc="-55" dirty="0"/>
              <a:t>was developed to show:</a:t>
            </a:r>
          </a:p>
          <a:p>
            <a:pPr marL="734695" marR="960755" lvl="1">
              <a:lnSpc>
                <a:spcPct val="100000"/>
              </a:lnSpc>
              <a:spcBef>
                <a:spcPts val="1435"/>
              </a:spcBef>
              <a:tabLst>
                <a:tab pos="734695" algn="l"/>
                <a:tab pos="735965" algn="l"/>
              </a:tabLst>
            </a:pPr>
            <a:r>
              <a:rPr lang="en-US" spc="-80" dirty="0">
                <a:solidFill>
                  <a:srgbClr val="292929"/>
                </a:solidFill>
                <a:cs typeface="Arial"/>
              </a:rPr>
              <a:t>A </a:t>
            </a:r>
            <a:r>
              <a:rPr lang="en-US" spc="-10" dirty="0">
                <a:solidFill>
                  <a:srgbClr val="292929"/>
                </a:solidFill>
                <a:cs typeface="Arial"/>
              </a:rPr>
              <a:t>dropdown </a:t>
            </a:r>
            <a:r>
              <a:rPr lang="en-US" spc="-40" dirty="0">
                <a:solidFill>
                  <a:srgbClr val="292929"/>
                </a:solidFill>
                <a:cs typeface="Arial"/>
              </a:rPr>
              <a:t>section </a:t>
            </a:r>
            <a:r>
              <a:rPr lang="en-US" spc="-45" dirty="0">
                <a:solidFill>
                  <a:srgbClr val="292929"/>
                </a:solidFill>
                <a:cs typeface="Arial"/>
              </a:rPr>
              <a:t>which </a:t>
            </a:r>
            <a:r>
              <a:rPr lang="en-US" spc="-20" dirty="0">
                <a:solidFill>
                  <a:srgbClr val="292929"/>
                </a:solidFill>
                <a:cs typeface="Arial"/>
              </a:rPr>
              <a:t>lists </a:t>
            </a:r>
            <a:r>
              <a:rPr lang="en-US" spc="25" dirty="0">
                <a:solidFill>
                  <a:srgbClr val="292929"/>
                </a:solidFill>
                <a:cs typeface="Arial"/>
              </a:rPr>
              <a:t>“All </a:t>
            </a:r>
            <a:r>
              <a:rPr lang="en-US" spc="-50" dirty="0">
                <a:solidFill>
                  <a:srgbClr val="292929"/>
                </a:solidFill>
                <a:cs typeface="Arial"/>
              </a:rPr>
              <a:t>Sites” and</a:t>
            </a:r>
            <a:r>
              <a:rPr lang="en-US" spc="-20" dirty="0">
                <a:solidFill>
                  <a:srgbClr val="292929"/>
                </a:solidFill>
                <a:cs typeface="Arial"/>
              </a:rPr>
              <a:t> individual </a:t>
            </a:r>
            <a:r>
              <a:rPr lang="en-US" spc="-60" dirty="0">
                <a:solidFill>
                  <a:srgbClr val="292929"/>
                </a:solidFill>
                <a:cs typeface="Arial"/>
              </a:rPr>
              <a:t>launch </a:t>
            </a:r>
            <a:r>
              <a:rPr lang="en-US" spc="-45" dirty="0">
                <a:solidFill>
                  <a:srgbClr val="292929"/>
                </a:solidFill>
                <a:cs typeface="Arial"/>
              </a:rPr>
              <a:t>sites </a:t>
            </a:r>
            <a:r>
              <a:rPr lang="en-US" spc="-55" dirty="0">
                <a:solidFill>
                  <a:srgbClr val="292929"/>
                </a:solidFill>
                <a:cs typeface="Arial"/>
              </a:rPr>
              <a:t>to modify the results of the Pie chart</a:t>
            </a:r>
            <a:endParaRPr lang="en-US" dirty="0">
              <a:cs typeface="Arial"/>
            </a:endParaRPr>
          </a:p>
          <a:p>
            <a:pPr marL="734695" lvl="1">
              <a:lnSpc>
                <a:spcPct val="100000"/>
              </a:lnSpc>
              <a:spcBef>
                <a:spcPts val="1395"/>
              </a:spcBef>
              <a:tabLst>
                <a:tab pos="734695" algn="l"/>
                <a:tab pos="735965" algn="l"/>
              </a:tabLst>
            </a:pPr>
            <a:r>
              <a:rPr lang="en-US" spc="-90" dirty="0">
                <a:solidFill>
                  <a:srgbClr val="292929"/>
                </a:solidFill>
                <a:cs typeface="Arial"/>
              </a:rPr>
              <a:t>A Pie </a:t>
            </a:r>
            <a:r>
              <a:rPr lang="en-US" spc="-50" dirty="0">
                <a:solidFill>
                  <a:srgbClr val="292929"/>
                </a:solidFill>
                <a:cs typeface="Arial"/>
              </a:rPr>
              <a:t>chart </a:t>
            </a:r>
            <a:r>
              <a:rPr lang="en-US" spc="-30" dirty="0">
                <a:solidFill>
                  <a:srgbClr val="292929"/>
                </a:solidFill>
                <a:cs typeface="Arial"/>
              </a:rPr>
              <a:t>showing </a:t>
            </a:r>
            <a:r>
              <a:rPr lang="en-US" spc="-25" dirty="0">
                <a:solidFill>
                  <a:srgbClr val="292929"/>
                </a:solidFill>
                <a:cs typeface="Arial"/>
              </a:rPr>
              <a:t>the </a:t>
            </a:r>
            <a:r>
              <a:rPr lang="en-US" spc="10" dirty="0">
                <a:solidFill>
                  <a:srgbClr val="292929"/>
                </a:solidFill>
                <a:cs typeface="Arial"/>
              </a:rPr>
              <a:t>total </a:t>
            </a:r>
            <a:r>
              <a:rPr lang="en-US" spc="-75" dirty="0">
                <a:solidFill>
                  <a:srgbClr val="292929"/>
                </a:solidFill>
                <a:cs typeface="Arial"/>
              </a:rPr>
              <a:t>successful l</a:t>
            </a:r>
            <a:r>
              <a:rPr lang="en-US" spc="-70" dirty="0">
                <a:solidFill>
                  <a:srgbClr val="292929"/>
                </a:solidFill>
                <a:cs typeface="Arial"/>
              </a:rPr>
              <a:t>aunches </a:t>
            </a:r>
            <a:r>
              <a:rPr lang="en-US" spc="-5" dirty="0">
                <a:solidFill>
                  <a:srgbClr val="292929"/>
                </a:solidFill>
                <a:cs typeface="Arial"/>
              </a:rPr>
              <a:t>of </a:t>
            </a:r>
            <a:r>
              <a:rPr lang="en-US" spc="-25" dirty="0">
                <a:solidFill>
                  <a:srgbClr val="292929"/>
                </a:solidFill>
                <a:cs typeface="Arial"/>
              </a:rPr>
              <a:t>all </a:t>
            </a:r>
            <a:r>
              <a:rPr lang="en-US" spc="-10" dirty="0">
                <a:solidFill>
                  <a:srgbClr val="292929"/>
                </a:solidFill>
                <a:cs typeface="Arial"/>
              </a:rPr>
              <a:t>sites </a:t>
            </a:r>
            <a:r>
              <a:rPr lang="en-US" spc="-50" dirty="0">
                <a:solidFill>
                  <a:srgbClr val="292929"/>
                </a:solidFill>
                <a:cs typeface="Arial"/>
              </a:rPr>
              <a:t>or a specific launch site</a:t>
            </a:r>
            <a:endParaRPr lang="en-US" dirty="0">
              <a:cs typeface="Arial"/>
            </a:endParaRPr>
          </a:p>
          <a:p>
            <a:pPr marL="734695" marR="1249680" lvl="1">
              <a:lnSpc>
                <a:spcPct val="100000"/>
              </a:lnSpc>
              <a:spcBef>
                <a:spcPts val="1405"/>
              </a:spcBef>
              <a:tabLst>
                <a:tab pos="734695" algn="l"/>
                <a:tab pos="735965" algn="l"/>
              </a:tabLst>
            </a:pPr>
            <a:r>
              <a:rPr lang="en-US" spc="-80" dirty="0" err="1">
                <a:solidFill>
                  <a:srgbClr val="292929"/>
                </a:solidFill>
                <a:cs typeface="Arial"/>
              </a:rPr>
              <a:t>xA</a:t>
            </a:r>
            <a:r>
              <a:rPr lang="en-US" spc="-80" dirty="0">
                <a:solidFill>
                  <a:srgbClr val="292929"/>
                </a:solidFill>
                <a:cs typeface="Arial"/>
              </a:rPr>
              <a:t> </a:t>
            </a:r>
            <a:r>
              <a:rPr lang="en-US" spc="-50" dirty="0">
                <a:solidFill>
                  <a:srgbClr val="292929"/>
                </a:solidFill>
                <a:cs typeface="Arial"/>
              </a:rPr>
              <a:t>range </a:t>
            </a:r>
            <a:r>
              <a:rPr lang="en-US" spc="-20" dirty="0">
                <a:solidFill>
                  <a:srgbClr val="292929"/>
                </a:solidFill>
                <a:cs typeface="Arial"/>
              </a:rPr>
              <a:t>slider </a:t>
            </a:r>
            <a:r>
              <a:rPr lang="en-US" spc="-45" dirty="0">
                <a:solidFill>
                  <a:srgbClr val="292929"/>
                </a:solidFill>
                <a:cs typeface="Arial"/>
              </a:rPr>
              <a:t>which </a:t>
            </a:r>
            <a:r>
              <a:rPr lang="en-US" spc="-40" dirty="0">
                <a:solidFill>
                  <a:srgbClr val="292929"/>
                </a:solidFill>
                <a:cs typeface="Arial"/>
              </a:rPr>
              <a:t>allows </a:t>
            </a:r>
            <a:r>
              <a:rPr lang="en-US" spc="30" dirty="0">
                <a:solidFill>
                  <a:srgbClr val="292929"/>
                </a:solidFill>
                <a:cs typeface="Arial"/>
              </a:rPr>
              <a:t>to </a:t>
            </a:r>
            <a:r>
              <a:rPr lang="en-US" spc="-30" dirty="0">
                <a:solidFill>
                  <a:srgbClr val="292929"/>
                </a:solidFill>
                <a:cs typeface="Arial"/>
              </a:rPr>
              <a:t>select </a:t>
            </a:r>
            <a:r>
              <a:rPr lang="en-US" spc="-20" dirty="0">
                <a:solidFill>
                  <a:srgbClr val="292929"/>
                </a:solidFill>
                <a:cs typeface="Arial"/>
              </a:rPr>
              <a:t>different </a:t>
            </a:r>
            <a:r>
              <a:rPr lang="en-US" spc="-70" dirty="0">
                <a:solidFill>
                  <a:srgbClr val="292929"/>
                </a:solidFill>
                <a:cs typeface="Arial"/>
              </a:rPr>
              <a:t>Payload </a:t>
            </a:r>
            <a:r>
              <a:rPr lang="en-US" spc="-110" dirty="0">
                <a:solidFill>
                  <a:srgbClr val="292929"/>
                </a:solidFill>
                <a:cs typeface="Arial"/>
              </a:rPr>
              <a:t>Mass </a:t>
            </a:r>
            <a:r>
              <a:rPr lang="en-US" spc="-65" dirty="0">
                <a:solidFill>
                  <a:srgbClr val="292929"/>
                </a:solidFill>
                <a:cs typeface="Arial"/>
              </a:rPr>
              <a:t>ranges to filter </a:t>
            </a:r>
            <a:r>
              <a:rPr lang="en-US" spc="-25" dirty="0">
                <a:solidFill>
                  <a:srgbClr val="292929"/>
                </a:solidFill>
                <a:cs typeface="Arial"/>
              </a:rPr>
              <a:t>the </a:t>
            </a:r>
            <a:r>
              <a:rPr lang="en-US" spc="-50" dirty="0">
                <a:solidFill>
                  <a:srgbClr val="292929"/>
                </a:solidFill>
                <a:cs typeface="Arial"/>
              </a:rPr>
              <a:t>range </a:t>
            </a:r>
            <a:r>
              <a:rPr lang="en-US" spc="-5" dirty="0">
                <a:solidFill>
                  <a:srgbClr val="292929"/>
                </a:solidFill>
                <a:cs typeface="Arial"/>
              </a:rPr>
              <a:t>of </a:t>
            </a:r>
            <a:r>
              <a:rPr lang="en-US" spc="-40" dirty="0">
                <a:solidFill>
                  <a:srgbClr val="292929"/>
                </a:solidFill>
                <a:cs typeface="Arial"/>
              </a:rPr>
              <a:t>payload </a:t>
            </a:r>
            <a:r>
              <a:rPr lang="en-US" spc="-114" dirty="0">
                <a:solidFill>
                  <a:srgbClr val="292929"/>
                </a:solidFill>
                <a:cs typeface="Arial"/>
              </a:rPr>
              <a:t>mass </a:t>
            </a:r>
            <a:r>
              <a:rPr lang="en-US" spc="5" dirty="0">
                <a:solidFill>
                  <a:srgbClr val="292929"/>
                </a:solidFill>
                <a:cs typeface="Arial"/>
              </a:rPr>
              <a:t>for </a:t>
            </a:r>
            <a:r>
              <a:rPr lang="en-US" spc="-25" dirty="0">
                <a:solidFill>
                  <a:srgbClr val="292929"/>
                </a:solidFill>
                <a:cs typeface="Arial"/>
              </a:rPr>
              <a:t>the </a:t>
            </a:r>
            <a:r>
              <a:rPr lang="en-US" spc="-40" dirty="0">
                <a:solidFill>
                  <a:srgbClr val="292929"/>
                </a:solidFill>
                <a:cs typeface="Arial"/>
              </a:rPr>
              <a:t>scatter</a:t>
            </a:r>
            <a:r>
              <a:rPr lang="en-US" spc="135" dirty="0">
                <a:solidFill>
                  <a:srgbClr val="292929"/>
                </a:solidFill>
                <a:cs typeface="Arial"/>
              </a:rPr>
              <a:t> </a:t>
            </a:r>
            <a:r>
              <a:rPr lang="en-US" spc="-20" dirty="0">
                <a:solidFill>
                  <a:srgbClr val="292929"/>
                </a:solidFill>
                <a:cs typeface="Arial"/>
              </a:rPr>
              <a:t>plots.</a:t>
            </a:r>
            <a:endParaRPr lang="en-US" dirty="0">
              <a:cs typeface="Arial"/>
            </a:endParaRPr>
          </a:p>
          <a:p>
            <a:pPr marL="734695" lvl="1">
              <a:lnSpc>
                <a:spcPct val="100000"/>
              </a:lnSpc>
              <a:spcBef>
                <a:spcPts val="1405"/>
              </a:spcBef>
              <a:tabLst>
                <a:tab pos="734695" algn="l"/>
                <a:tab pos="735965" algn="l"/>
              </a:tabLst>
            </a:pPr>
            <a:r>
              <a:rPr lang="en-US" spc="-60" dirty="0">
                <a:solidFill>
                  <a:srgbClr val="292929"/>
                </a:solidFill>
                <a:cs typeface="Arial"/>
              </a:rPr>
              <a:t>Scatter </a:t>
            </a:r>
            <a:r>
              <a:rPr lang="en-US" spc="-5" dirty="0">
                <a:solidFill>
                  <a:srgbClr val="292929"/>
                </a:solidFill>
                <a:cs typeface="Arial"/>
              </a:rPr>
              <a:t>plots </a:t>
            </a:r>
            <a:r>
              <a:rPr lang="en-US" spc="-30" dirty="0">
                <a:solidFill>
                  <a:srgbClr val="292929"/>
                </a:solidFill>
                <a:cs typeface="Arial"/>
              </a:rPr>
              <a:t>showing </a:t>
            </a:r>
            <a:r>
              <a:rPr lang="en-US" spc="-25" dirty="0">
                <a:solidFill>
                  <a:srgbClr val="292929"/>
                </a:solidFill>
                <a:cs typeface="Arial"/>
              </a:rPr>
              <a:t>the relationship </a:t>
            </a:r>
            <a:r>
              <a:rPr lang="en-US" spc="-50" dirty="0">
                <a:solidFill>
                  <a:srgbClr val="292929"/>
                </a:solidFill>
                <a:cs typeface="Arial"/>
              </a:rPr>
              <a:t>between </a:t>
            </a:r>
            <a:r>
              <a:rPr lang="en-US" spc="-65" dirty="0">
                <a:solidFill>
                  <a:srgbClr val="292929"/>
                </a:solidFill>
                <a:cs typeface="Arial"/>
              </a:rPr>
              <a:t>Outcome </a:t>
            </a:r>
            <a:r>
              <a:rPr lang="en-US" spc="-50" dirty="0">
                <a:solidFill>
                  <a:srgbClr val="292929"/>
                </a:solidFill>
                <a:cs typeface="Arial"/>
              </a:rPr>
              <a:t>and </a:t>
            </a:r>
            <a:r>
              <a:rPr lang="en-US" spc="-70" dirty="0">
                <a:solidFill>
                  <a:srgbClr val="292929"/>
                </a:solidFill>
                <a:cs typeface="Arial"/>
              </a:rPr>
              <a:t>Payload </a:t>
            </a:r>
            <a:r>
              <a:rPr lang="en-US" spc="-110" dirty="0">
                <a:solidFill>
                  <a:srgbClr val="292929"/>
                </a:solidFill>
                <a:cs typeface="Arial"/>
              </a:rPr>
              <a:t>Mass </a:t>
            </a:r>
            <a:r>
              <a:rPr lang="en-US" spc="5" dirty="0">
                <a:solidFill>
                  <a:srgbClr val="292929"/>
                </a:solidFill>
                <a:cs typeface="Arial"/>
              </a:rPr>
              <a:t>for</a:t>
            </a:r>
            <a:r>
              <a:rPr lang="en-US" spc="475" dirty="0">
                <a:solidFill>
                  <a:srgbClr val="292929"/>
                </a:solidFill>
                <a:cs typeface="Arial"/>
              </a:rPr>
              <a:t> </a:t>
            </a:r>
            <a:r>
              <a:rPr lang="en-US" spc="-15" dirty="0">
                <a:solidFill>
                  <a:srgbClr val="292929"/>
                </a:solidFill>
                <a:cs typeface="Arial"/>
              </a:rPr>
              <a:t>different </a:t>
            </a:r>
            <a:r>
              <a:rPr lang="en-US" spc="-35" dirty="0"/>
              <a:t>Booster</a:t>
            </a:r>
            <a:r>
              <a:rPr lang="en-US" spc="25" dirty="0"/>
              <a:t> </a:t>
            </a:r>
            <a:r>
              <a:rPr lang="en-US" spc="-60" dirty="0"/>
              <a:t>Versions.</a:t>
            </a:r>
            <a:endParaRPr lang="en-US" dirty="0"/>
          </a:p>
          <a:p>
            <a:pPr marL="0" marR="5080" indent="0" algn="r">
              <a:lnSpc>
                <a:spcPct val="100000"/>
              </a:lnSpc>
              <a:spcBef>
                <a:spcPts val="895"/>
              </a:spcBef>
              <a:buNone/>
            </a:pPr>
            <a:endParaRPr lang="en-US" sz="1600" dirty="0"/>
          </a:p>
        </p:txBody>
      </p:sp>
      <p:sp>
        <p:nvSpPr>
          <p:cNvPr id="6" name="CasellaDiTesto 5">
            <a:extLst>
              <a:ext uri="{FF2B5EF4-FFF2-40B4-BE49-F238E27FC236}">
                <a16:creationId xmlns:a16="http://schemas.microsoft.com/office/drawing/2014/main" id="{08483452-D2E6-EAC9-423B-5D475EF88B61}"/>
              </a:ext>
            </a:extLst>
          </p:cNvPr>
          <p:cNvSpPr txBox="1"/>
          <p:nvPr/>
        </p:nvSpPr>
        <p:spPr>
          <a:xfrm>
            <a:off x="559271" y="5380138"/>
            <a:ext cx="9530660" cy="646331"/>
          </a:xfrm>
          <a:prstGeom prst="rect">
            <a:avLst/>
          </a:prstGeom>
          <a:noFill/>
        </p:spPr>
        <p:txBody>
          <a:bodyPr wrap="square">
            <a:spAutoFit/>
          </a:bodyPr>
          <a:lstStyle/>
          <a:p>
            <a:pPr>
              <a:lnSpc>
                <a:spcPct val="100000"/>
              </a:lnSpc>
              <a:spcBef>
                <a:spcPts val="1400"/>
              </a:spcBef>
            </a:pPr>
            <a:r>
              <a:rPr lang="en-US" dirty="0">
                <a:solidFill>
                  <a:schemeClr val="accent3">
                    <a:lumMod val="25000"/>
                  </a:schemeClr>
                </a:solidFill>
              </a:rPr>
              <a:t>Reference to the Dashboard Python project: </a:t>
            </a:r>
            <a:r>
              <a:rPr lang="en-US" sz="1800" dirty="0">
                <a:solidFill>
                  <a:schemeClr val="accent3">
                    <a:lumMod val="25000"/>
                  </a:schemeClr>
                </a:solidFill>
                <a:latin typeface="Abadi" panose="020B0604020104020204" pitchFamily="34" charset="0"/>
                <a:hlinkClick r:id="rId3"/>
              </a:rPr>
              <a:t>https://github.com/bejaflor66/applied-data-science-capstone/blob/main/spacex_dash_app.py</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7" name="object 3">
            <a:extLst>
              <a:ext uri="{FF2B5EF4-FFF2-40B4-BE49-F238E27FC236}">
                <a16:creationId xmlns:a16="http://schemas.microsoft.com/office/drawing/2014/main" id="{E9136B2D-9F20-9413-BDC9-013915E32FBA}"/>
              </a:ext>
            </a:extLst>
          </p:cNvPr>
          <p:cNvSpPr txBox="1"/>
          <p:nvPr/>
        </p:nvSpPr>
        <p:spPr>
          <a:xfrm>
            <a:off x="655967" y="1314939"/>
            <a:ext cx="1835150" cy="314960"/>
          </a:xfrm>
          <a:prstGeom prst="rect">
            <a:avLst/>
          </a:prstGeom>
        </p:spPr>
        <p:txBody>
          <a:bodyPr vert="horz" wrap="square" lIns="0" tIns="12065" rIns="0" bIns="0" rtlCol="0">
            <a:spAutoFit/>
          </a:bodyPr>
          <a:lstStyle/>
          <a:p>
            <a:pPr marL="241300" indent="-228600">
              <a:lnSpc>
                <a:spcPct val="100000"/>
              </a:lnSpc>
              <a:spcBef>
                <a:spcPts val="95"/>
              </a:spcBef>
              <a:buChar char="•"/>
              <a:tabLst>
                <a:tab pos="240665" algn="l"/>
                <a:tab pos="241300" algn="l"/>
              </a:tabLst>
            </a:pPr>
            <a:r>
              <a:rPr sz="1900" spc="-40" dirty="0">
                <a:solidFill>
                  <a:srgbClr val="292929"/>
                </a:solidFill>
                <a:cs typeface="Arial"/>
              </a:rPr>
              <a:t>Model</a:t>
            </a:r>
            <a:r>
              <a:rPr sz="1900" spc="20" dirty="0">
                <a:solidFill>
                  <a:srgbClr val="292929"/>
                </a:solidFill>
                <a:latin typeface="Arial"/>
                <a:cs typeface="Arial"/>
              </a:rPr>
              <a:t> </a:t>
            </a:r>
            <a:r>
              <a:rPr sz="1900" spc="-20" dirty="0">
                <a:solidFill>
                  <a:srgbClr val="292929"/>
                </a:solidFill>
                <a:cs typeface="Arial"/>
              </a:rPr>
              <a:t>Build-up</a:t>
            </a:r>
            <a:endParaRPr sz="1900" dirty="0">
              <a:cs typeface="Arial"/>
            </a:endParaRPr>
          </a:p>
        </p:txBody>
      </p:sp>
      <p:sp>
        <p:nvSpPr>
          <p:cNvPr id="8" name="object 4">
            <a:extLst>
              <a:ext uri="{FF2B5EF4-FFF2-40B4-BE49-F238E27FC236}">
                <a16:creationId xmlns:a16="http://schemas.microsoft.com/office/drawing/2014/main" id="{C70F6539-93C4-5891-E91B-A5EE37C38ABC}"/>
              </a:ext>
            </a:extLst>
          </p:cNvPr>
          <p:cNvSpPr txBox="1"/>
          <p:nvPr/>
        </p:nvSpPr>
        <p:spPr>
          <a:xfrm>
            <a:off x="1273414" y="1645295"/>
            <a:ext cx="6724015" cy="2013372"/>
          </a:xfrm>
          <a:prstGeom prst="rect">
            <a:avLst/>
          </a:prstGeom>
        </p:spPr>
        <p:txBody>
          <a:bodyPr vert="horz" wrap="square" lIns="0" tIns="12700" rIns="0" bIns="0" rtlCol="0">
            <a:spAutoFit/>
          </a:bodyPr>
          <a:lstStyle/>
          <a:p>
            <a:pPr marL="241300" indent="-228600">
              <a:lnSpc>
                <a:spcPct val="100000"/>
              </a:lnSpc>
              <a:spcBef>
                <a:spcPts val="100"/>
              </a:spcBef>
              <a:buChar char="•"/>
              <a:tabLst>
                <a:tab pos="240665" algn="l"/>
                <a:tab pos="241300" algn="l"/>
              </a:tabLst>
            </a:pPr>
            <a:r>
              <a:rPr sz="1500" spc="-45" dirty="0">
                <a:solidFill>
                  <a:srgbClr val="292929"/>
                </a:solidFill>
                <a:cs typeface="Arial"/>
              </a:rPr>
              <a:t>Load </a:t>
            </a:r>
            <a:r>
              <a:rPr sz="1500" spc="-25" dirty="0">
                <a:solidFill>
                  <a:srgbClr val="292929"/>
                </a:solidFill>
                <a:cs typeface="Arial"/>
              </a:rPr>
              <a:t>the </a:t>
            </a:r>
            <a:r>
              <a:rPr sz="1500" spc="-40" dirty="0">
                <a:solidFill>
                  <a:srgbClr val="292929"/>
                </a:solidFill>
                <a:cs typeface="Arial"/>
              </a:rPr>
              <a:t>dataset </a:t>
            </a:r>
            <a:r>
              <a:rPr sz="1500" spc="5" dirty="0">
                <a:solidFill>
                  <a:srgbClr val="292929"/>
                </a:solidFill>
                <a:cs typeface="Arial"/>
              </a:rPr>
              <a:t>into </a:t>
            </a:r>
            <a:r>
              <a:rPr sz="1500" spc="-100" dirty="0">
                <a:solidFill>
                  <a:srgbClr val="292929"/>
                </a:solidFill>
                <a:cs typeface="Arial"/>
              </a:rPr>
              <a:t>a</a:t>
            </a:r>
            <a:r>
              <a:rPr lang="it-IT" sz="1500" spc="-100" dirty="0">
                <a:solidFill>
                  <a:srgbClr val="292929"/>
                </a:solidFill>
                <a:cs typeface="Arial"/>
              </a:rPr>
              <a:t> </a:t>
            </a:r>
            <a:r>
              <a:rPr sz="1500" spc="-100" dirty="0">
                <a:solidFill>
                  <a:srgbClr val="292929"/>
                </a:solidFill>
                <a:cs typeface="Arial"/>
              </a:rPr>
              <a:t> </a:t>
            </a:r>
            <a:r>
              <a:rPr sz="1500" spc="-60" dirty="0">
                <a:solidFill>
                  <a:srgbClr val="292929"/>
                </a:solidFill>
                <a:cs typeface="Arial"/>
              </a:rPr>
              <a:t>pandas</a:t>
            </a:r>
            <a:r>
              <a:rPr sz="1500" spc="180" dirty="0">
                <a:solidFill>
                  <a:srgbClr val="292929"/>
                </a:solidFill>
                <a:cs typeface="Arial"/>
              </a:rPr>
              <a:t> </a:t>
            </a:r>
            <a:r>
              <a:rPr sz="1500" spc="-50" dirty="0">
                <a:solidFill>
                  <a:srgbClr val="292929"/>
                </a:solidFill>
                <a:cs typeface="Arial"/>
              </a:rPr>
              <a:t>dataframe</a:t>
            </a:r>
            <a:endParaRPr sz="1500" dirty="0">
              <a:cs typeface="Arial"/>
            </a:endParaRPr>
          </a:p>
          <a:p>
            <a:pPr marL="241300" indent="-228600">
              <a:lnSpc>
                <a:spcPct val="100000"/>
              </a:lnSpc>
              <a:spcBef>
                <a:spcPts val="1220"/>
              </a:spcBef>
              <a:buChar char="•"/>
              <a:tabLst>
                <a:tab pos="240665" algn="l"/>
                <a:tab pos="241300" algn="l"/>
              </a:tabLst>
            </a:pPr>
            <a:r>
              <a:rPr sz="1500" spc="-50" dirty="0">
                <a:solidFill>
                  <a:srgbClr val="292929"/>
                </a:solidFill>
                <a:cs typeface="Arial"/>
              </a:rPr>
              <a:t>Data </a:t>
            </a:r>
            <a:r>
              <a:rPr lang="it-IT" sz="1500" spc="-25" dirty="0" err="1">
                <a:solidFill>
                  <a:srgbClr val="292929"/>
                </a:solidFill>
                <a:cs typeface="Arial"/>
              </a:rPr>
              <a:t>standardization</a:t>
            </a:r>
            <a:r>
              <a:rPr sz="1500" spc="-25" dirty="0">
                <a:solidFill>
                  <a:srgbClr val="292929"/>
                </a:solidFill>
                <a:cs typeface="Arial"/>
              </a:rPr>
              <a:t> </a:t>
            </a:r>
            <a:r>
              <a:rPr lang="it-IT" sz="1500" spc="-65" dirty="0">
                <a:solidFill>
                  <a:srgbClr val="292929"/>
                </a:solidFill>
                <a:cs typeface="Arial"/>
              </a:rPr>
              <a:t>and </a:t>
            </a:r>
            <a:r>
              <a:rPr lang="it-IT" sz="1500" spc="-65" dirty="0" err="1">
                <a:solidFill>
                  <a:srgbClr val="292929"/>
                </a:solidFill>
                <a:cs typeface="Arial"/>
              </a:rPr>
              <a:t>normalization</a:t>
            </a:r>
            <a:endParaRPr sz="1500" dirty="0">
              <a:cs typeface="Arial"/>
            </a:endParaRPr>
          </a:p>
          <a:p>
            <a:pPr marL="241300" indent="-228600">
              <a:lnSpc>
                <a:spcPct val="100000"/>
              </a:lnSpc>
              <a:spcBef>
                <a:spcPts val="1215"/>
              </a:spcBef>
              <a:buChar char="•"/>
              <a:tabLst>
                <a:tab pos="240665" algn="l"/>
                <a:tab pos="241300" algn="l"/>
              </a:tabLst>
            </a:pPr>
            <a:r>
              <a:rPr sz="1500" spc="-20" dirty="0">
                <a:solidFill>
                  <a:srgbClr val="292929"/>
                </a:solidFill>
                <a:cs typeface="Arial"/>
              </a:rPr>
              <a:t>Split </a:t>
            </a:r>
            <a:r>
              <a:rPr sz="1500" spc="-25" dirty="0">
                <a:solidFill>
                  <a:srgbClr val="292929"/>
                </a:solidFill>
                <a:cs typeface="Arial"/>
              </a:rPr>
              <a:t>the </a:t>
            </a:r>
            <a:r>
              <a:rPr sz="1500" spc="-35" dirty="0">
                <a:solidFill>
                  <a:srgbClr val="292929"/>
                </a:solidFill>
                <a:cs typeface="Arial"/>
              </a:rPr>
              <a:t>data </a:t>
            </a:r>
            <a:r>
              <a:rPr sz="1500" spc="5" dirty="0">
                <a:solidFill>
                  <a:srgbClr val="292929"/>
                </a:solidFill>
                <a:cs typeface="Arial"/>
              </a:rPr>
              <a:t>into </a:t>
            </a:r>
            <a:r>
              <a:rPr sz="1500" spc="-10" dirty="0">
                <a:solidFill>
                  <a:srgbClr val="292929"/>
                </a:solidFill>
                <a:cs typeface="Arial"/>
              </a:rPr>
              <a:t>training </a:t>
            </a:r>
            <a:r>
              <a:rPr sz="1500" spc="-50" dirty="0">
                <a:solidFill>
                  <a:srgbClr val="292929"/>
                </a:solidFill>
                <a:cs typeface="Arial"/>
              </a:rPr>
              <a:t>and </a:t>
            </a:r>
            <a:r>
              <a:rPr lang="it-IT" sz="1500" spc="-15" dirty="0">
                <a:solidFill>
                  <a:srgbClr val="292929"/>
                </a:solidFill>
                <a:cs typeface="Arial"/>
              </a:rPr>
              <a:t>t</a:t>
            </a:r>
            <a:r>
              <a:rPr sz="1500" spc="-15" dirty="0">
                <a:solidFill>
                  <a:srgbClr val="292929"/>
                </a:solidFill>
                <a:cs typeface="Arial"/>
              </a:rPr>
              <a:t>es</a:t>
            </a:r>
            <a:r>
              <a:rPr lang="it-IT" sz="1500" spc="-15" dirty="0" err="1">
                <a:solidFill>
                  <a:srgbClr val="292929"/>
                </a:solidFill>
                <a:cs typeface="Arial"/>
              </a:rPr>
              <a:t>ting</a:t>
            </a:r>
            <a:r>
              <a:rPr lang="it-IT" sz="1500" spc="-15" dirty="0">
                <a:solidFill>
                  <a:srgbClr val="292929"/>
                </a:solidFill>
                <a:cs typeface="Arial"/>
              </a:rPr>
              <a:t> data</a:t>
            </a:r>
            <a:endParaRPr sz="1500" dirty="0">
              <a:cs typeface="Arial"/>
            </a:endParaRPr>
          </a:p>
          <a:p>
            <a:pPr marL="241300" indent="-228600">
              <a:lnSpc>
                <a:spcPct val="100000"/>
              </a:lnSpc>
              <a:spcBef>
                <a:spcPts val="1225"/>
              </a:spcBef>
              <a:buChar char="•"/>
              <a:tabLst>
                <a:tab pos="240665" algn="l"/>
                <a:tab pos="241300" algn="l"/>
              </a:tabLst>
            </a:pPr>
            <a:r>
              <a:rPr lang="it-IT" sz="1500" spc="-25" dirty="0">
                <a:solidFill>
                  <a:srgbClr val="292929"/>
                </a:solidFill>
                <a:cs typeface="Arial"/>
              </a:rPr>
              <a:t>Create a </a:t>
            </a:r>
            <a:r>
              <a:rPr lang="it-IT" sz="1500" spc="-25" dirty="0" err="1">
                <a:solidFill>
                  <a:srgbClr val="292929"/>
                </a:solidFill>
                <a:cs typeface="Arial"/>
              </a:rPr>
              <a:t>Logistic</a:t>
            </a:r>
            <a:r>
              <a:rPr lang="it-IT" sz="1500" spc="-25" dirty="0">
                <a:solidFill>
                  <a:srgbClr val="292929"/>
                </a:solidFill>
                <a:cs typeface="Arial"/>
              </a:rPr>
              <a:t> </a:t>
            </a:r>
            <a:r>
              <a:rPr lang="it-IT" sz="1500" spc="-25" dirty="0" err="1">
                <a:solidFill>
                  <a:srgbClr val="292929"/>
                </a:solidFill>
                <a:cs typeface="Arial"/>
              </a:rPr>
              <a:t>Regression</a:t>
            </a:r>
            <a:r>
              <a:rPr lang="it-IT" sz="1500" spc="-25" dirty="0">
                <a:solidFill>
                  <a:srgbClr val="292929"/>
                </a:solidFill>
                <a:cs typeface="Arial"/>
              </a:rPr>
              <a:t>, SVM, </a:t>
            </a:r>
            <a:r>
              <a:rPr lang="it-IT" sz="1500" spc="-25" dirty="0" err="1">
                <a:solidFill>
                  <a:srgbClr val="292929"/>
                </a:solidFill>
                <a:cs typeface="Arial"/>
              </a:rPr>
              <a:t>Decision</a:t>
            </a:r>
            <a:r>
              <a:rPr lang="it-IT" sz="1500" spc="-25" dirty="0">
                <a:solidFill>
                  <a:srgbClr val="292929"/>
                </a:solidFill>
                <a:cs typeface="Arial"/>
              </a:rPr>
              <a:t> Tree and KNN </a:t>
            </a:r>
            <a:r>
              <a:rPr lang="it-IT" sz="1500" spc="-25" dirty="0" err="1">
                <a:solidFill>
                  <a:srgbClr val="292929"/>
                </a:solidFill>
                <a:cs typeface="Arial"/>
              </a:rPr>
              <a:t>objects</a:t>
            </a:r>
            <a:r>
              <a:rPr lang="it-IT" sz="1500" spc="-25" dirty="0">
                <a:solidFill>
                  <a:srgbClr val="292929"/>
                </a:solidFill>
                <a:cs typeface="Arial"/>
              </a:rPr>
              <a:t> to </a:t>
            </a:r>
            <a:r>
              <a:rPr lang="it-IT" sz="1500" spc="-25" dirty="0" err="1">
                <a:solidFill>
                  <a:srgbClr val="292929"/>
                </a:solidFill>
                <a:cs typeface="Arial"/>
              </a:rPr>
              <a:t>initialize</a:t>
            </a:r>
            <a:r>
              <a:rPr lang="it-IT" sz="1500" spc="-25" dirty="0">
                <a:solidFill>
                  <a:srgbClr val="292929"/>
                </a:solidFill>
                <a:cs typeface="Arial"/>
              </a:rPr>
              <a:t> the ML model</a:t>
            </a:r>
            <a:endParaRPr sz="1500" dirty="0">
              <a:cs typeface="Arial"/>
            </a:endParaRPr>
          </a:p>
          <a:p>
            <a:pPr marL="241300" indent="-228600">
              <a:lnSpc>
                <a:spcPct val="100000"/>
              </a:lnSpc>
              <a:spcBef>
                <a:spcPts val="1225"/>
              </a:spcBef>
              <a:buChar char="•"/>
              <a:tabLst>
                <a:tab pos="240665" algn="l"/>
                <a:tab pos="241300" algn="l"/>
              </a:tabLst>
            </a:pPr>
            <a:r>
              <a:rPr lang="en-US" sz="1500" spc="-80" dirty="0">
                <a:solidFill>
                  <a:srgbClr val="292929"/>
                </a:solidFill>
                <a:cs typeface="Arial"/>
              </a:rPr>
              <a:t>F</a:t>
            </a:r>
            <a:r>
              <a:rPr lang="en-US" sz="1500" spc="30" dirty="0">
                <a:solidFill>
                  <a:srgbClr val="292929"/>
                </a:solidFill>
                <a:cs typeface="Arial"/>
              </a:rPr>
              <a:t>it </a:t>
            </a:r>
            <a:r>
              <a:rPr lang="en-US" sz="1500" spc="-40" dirty="0">
                <a:solidFill>
                  <a:srgbClr val="292929"/>
                </a:solidFill>
                <a:cs typeface="Arial"/>
              </a:rPr>
              <a:t>the objects </a:t>
            </a:r>
            <a:r>
              <a:rPr lang="en-US" sz="1500" spc="25" dirty="0">
                <a:solidFill>
                  <a:srgbClr val="292929"/>
                </a:solidFill>
                <a:cs typeface="Arial"/>
              </a:rPr>
              <a:t>to </a:t>
            </a:r>
            <a:r>
              <a:rPr lang="en-US" sz="1500" spc="-5" dirty="0">
                <a:solidFill>
                  <a:srgbClr val="292929"/>
                </a:solidFill>
                <a:cs typeface="Arial"/>
              </a:rPr>
              <a:t>find </a:t>
            </a:r>
            <a:r>
              <a:rPr lang="en-US" sz="1500" spc="-25" dirty="0">
                <a:solidFill>
                  <a:srgbClr val="292929"/>
                </a:solidFill>
                <a:cs typeface="Arial"/>
              </a:rPr>
              <a:t>the best</a:t>
            </a:r>
            <a:r>
              <a:rPr lang="en-US" sz="1500" spc="275" dirty="0">
                <a:solidFill>
                  <a:srgbClr val="292929"/>
                </a:solidFill>
                <a:cs typeface="Arial"/>
              </a:rPr>
              <a:t> </a:t>
            </a:r>
            <a:r>
              <a:rPr lang="en-US" sz="1500" spc="-50" dirty="0">
                <a:solidFill>
                  <a:srgbClr val="292929"/>
                </a:solidFill>
                <a:cs typeface="Arial"/>
              </a:rPr>
              <a:t>parameters through </a:t>
            </a:r>
            <a:r>
              <a:rPr lang="en-US" sz="1500" spc="-50" dirty="0" err="1">
                <a:solidFill>
                  <a:srgbClr val="292929"/>
                </a:solidFill>
                <a:cs typeface="Arial"/>
              </a:rPr>
              <a:t>GridSearch</a:t>
            </a:r>
            <a:endParaRPr lang="en-US" sz="1500" dirty="0">
              <a:cs typeface="Arial"/>
            </a:endParaRPr>
          </a:p>
        </p:txBody>
      </p:sp>
      <p:sp>
        <p:nvSpPr>
          <p:cNvPr id="9" name="object 5">
            <a:extLst>
              <a:ext uri="{FF2B5EF4-FFF2-40B4-BE49-F238E27FC236}">
                <a16:creationId xmlns:a16="http://schemas.microsoft.com/office/drawing/2014/main" id="{D493EEE6-5A01-52BA-CE34-D0D3DBC37F4C}"/>
              </a:ext>
            </a:extLst>
          </p:cNvPr>
          <p:cNvSpPr txBox="1"/>
          <p:nvPr/>
        </p:nvSpPr>
        <p:spPr>
          <a:xfrm>
            <a:off x="655967" y="3652863"/>
            <a:ext cx="2024380" cy="314960"/>
          </a:xfrm>
          <a:prstGeom prst="rect">
            <a:avLst/>
          </a:prstGeom>
        </p:spPr>
        <p:txBody>
          <a:bodyPr vert="horz" wrap="square" lIns="0" tIns="12065" rIns="0" bIns="0" rtlCol="0">
            <a:spAutoFit/>
          </a:bodyPr>
          <a:lstStyle>
            <a:defPPr>
              <a:defRPr lang="en-US"/>
            </a:defPPr>
            <a:lvl1pPr marL="241300" indent="-228600">
              <a:lnSpc>
                <a:spcPct val="100000"/>
              </a:lnSpc>
              <a:spcBef>
                <a:spcPts val="95"/>
              </a:spcBef>
              <a:buChar char="•"/>
              <a:tabLst>
                <a:tab pos="240665" algn="l"/>
                <a:tab pos="241300" algn="l"/>
              </a:tabLst>
              <a:defRPr sz="1900" spc="-40">
                <a:solidFill>
                  <a:srgbClr val="292929"/>
                </a:solidFill>
                <a:cs typeface="Arial"/>
              </a:defRPr>
            </a:lvl1pPr>
          </a:lstStyle>
          <a:p>
            <a:r>
              <a:rPr dirty="0"/>
              <a:t>Model Evaluation</a:t>
            </a:r>
          </a:p>
        </p:txBody>
      </p:sp>
      <p:sp>
        <p:nvSpPr>
          <p:cNvPr id="10" name="object 6">
            <a:extLst>
              <a:ext uri="{FF2B5EF4-FFF2-40B4-BE49-F238E27FC236}">
                <a16:creationId xmlns:a16="http://schemas.microsoft.com/office/drawing/2014/main" id="{7C6196F0-6054-6E3D-54B0-2382AA6562E1}"/>
              </a:ext>
            </a:extLst>
          </p:cNvPr>
          <p:cNvSpPr txBox="1"/>
          <p:nvPr/>
        </p:nvSpPr>
        <p:spPr>
          <a:xfrm>
            <a:off x="1306194" y="3994037"/>
            <a:ext cx="4532630" cy="638810"/>
          </a:xfrm>
          <a:prstGeom prst="rect">
            <a:avLst/>
          </a:prstGeom>
        </p:spPr>
        <p:txBody>
          <a:bodyPr vert="horz" wrap="square" lIns="0" tIns="12700" rIns="0" bIns="0" rtlCol="0">
            <a:spAutoFit/>
          </a:bodyPr>
          <a:lstStyle/>
          <a:p>
            <a:pPr marL="241300" indent="-228600">
              <a:lnSpc>
                <a:spcPct val="100000"/>
              </a:lnSpc>
              <a:spcBef>
                <a:spcPts val="100"/>
              </a:spcBef>
              <a:buChar char="•"/>
              <a:tabLst>
                <a:tab pos="240665" algn="l"/>
                <a:tab pos="241300" algn="l"/>
              </a:tabLst>
            </a:pPr>
            <a:r>
              <a:rPr sz="1500" spc="-45" dirty="0">
                <a:solidFill>
                  <a:srgbClr val="292929"/>
                </a:solidFill>
                <a:cs typeface="Arial"/>
              </a:rPr>
              <a:t>Check the accuracy </a:t>
            </a:r>
            <a:r>
              <a:rPr lang="it-IT" sz="1500" spc="-45" dirty="0">
                <a:solidFill>
                  <a:srgbClr val="292929"/>
                </a:solidFill>
                <a:cs typeface="Arial"/>
              </a:rPr>
              <a:t>on test data</a:t>
            </a:r>
            <a:r>
              <a:rPr sz="1500" spc="-45" dirty="0">
                <a:solidFill>
                  <a:srgbClr val="292929"/>
                </a:solidFill>
                <a:cs typeface="Arial"/>
              </a:rPr>
              <a:t> accuracy scores</a:t>
            </a:r>
          </a:p>
          <a:p>
            <a:pPr marL="241300" indent="-228600">
              <a:lnSpc>
                <a:spcPct val="100000"/>
              </a:lnSpc>
              <a:spcBef>
                <a:spcPts val="1230"/>
              </a:spcBef>
              <a:buChar char="•"/>
              <a:tabLst>
                <a:tab pos="240665" algn="l"/>
                <a:tab pos="241300" algn="l"/>
              </a:tabLst>
            </a:pPr>
            <a:r>
              <a:rPr lang="it-IT" sz="1500" spc="-45" dirty="0">
                <a:solidFill>
                  <a:srgbClr val="292929"/>
                </a:solidFill>
                <a:cs typeface="Arial"/>
              </a:rPr>
              <a:t>See </a:t>
            </a:r>
            <a:r>
              <a:rPr sz="1500" spc="-45" dirty="0">
                <a:solidFill>
                  <a:srgbClr val="292929"/>
                </a:solidFill>
                <a:cs typeface="Arial"/>
              </a:rPr>
              <a:t>the confusion matrix</a:t>
            </a:r>
          </a:p>
        </p:txBody>
      </p:sp>
      <p:sp>
        <p:nvSpPr>
          <p:cNvPr id="11" name="object 7">
            <a:extLst>
              <a:ext uri="{FF2B5EF4-FFF2-40B4-BE49-F238E27FC236}">
                <a16:creationId xmlns:a16="http://schemas.microsoft.com/office/drawing/2014/main" id="{B05FDEDF-46FA-6A53-F492-2D101FF7053F}"/>
              </a:ext>
            </a:extLst>
          </p:cNvPr>
          <p:cNvSpPr txBox="1"/>
          <p:nvPr/>
        </p:nvSpPr>
        <p:spPr>
          <a:xfrm>
            <a:off x="-49301" y="5485271"/>
            <a:ext cx="8597866" cy="1268937"/>
          </a:xfrm>
          <a:prstGeom prst="rect">
            <a:avLst/>
          </a:prstGeom>
        </p:spPr>
        <p:txBody>
          <a:bodyPr vert="horz" wrap="square" lIns="0" tIns="12065" rIns="0" bIns="0" rtlCol="0">
            <a:spAutoFit/>
          </a:bodyPr>
          <a:lstStyle/>
          <a:p>
            <a:pPr marL="241300" marR="5080" indent="-228600">
              <a:lnSpc>
                <a:spcPts val="2050"/>
              </a:lnSpc>
              <a:spcBef>
                <a:spcPts val="1410"/>
              </a:spcBef>
              <a:buChar char="•"/>
              <a:tabLst>
                <a:tab pos="240665" algn="l"/>
                <a:tab pos="241300" algn="l"/>
              </a:tabLst>
            </a:pPr>
            <a:r>
              <a:rPr sz="1900" spc="-105" dirty="0">
                <a:solidFill>
                  <a:srgbClr val="292929"/>
                </a:solidFill>
                <a:latin typeface="Arial"/>
                <a:cs typeface="Arial"/>
              </a:rPr>
              <a:t>Reference </a:t>
            </a:r>
            <a:r>
              <a:rPr sz="1900" spc="30" dirty="0">
                <a:solidFill>
                  <a:srgbClr val="292929"/>
                </a:solidFill>
                <a:latin typeface="Arial"/>
                <a:cs typeface="Arial"/>
              </a:rPr>
              <a:t>to </a:t>
            </a:r>
            <a:r>
              <a:rPr sz="1900" spc="-30" dirty="0">
                <a:solidFill>
                  <a:srgbClr val="292929"/>
                </a:solidFill>
                <a:latin typeface="Arial"/>
                <a:cs typeface="Arial"/>
              </a:rPr>
              <a:t>the </a:t>
            </a:r>
            <a:r>
              <a:rPr sz="1900" spc="-25" dirty="0">
                <a:solidFill>
                  <a:srgbClr val="292929"/>
                </a:solidFill>
                <a:latin typeface="Arial"/>
                <a:cs typeface="Arial"/>
              </a:rPr>
              <a:t>predictive </a:t>
            </a:r>
            <a:r>
              <a:rPr sz="1900" spc="-75" dirty="0">
                <a:solidFill>
                  <a:srgbClr val="292929"/>
                </a:solidFill>
                <a:latin typeface="Arial"/>
                <a:cs typeface="Arial"/>
              </a:rPr>
              <a:t>analysis </a:t>
            </a:r>
            <a:r>
              <a:rPr lang="it-IT" sz="1900" spc="-50" dirty="0">
                <a:solidFill>
                  <a:srgbClr val="292929"/>
                </a:solidFill>
                <a:latin typeface="Arial"/>
                <a:cs typeface="Arial"/>
              </a:rPr>
              <a:t>notebook</a:t>
            </a:r>
            <a:r>
              <a:rPr sz="1900" spc="-50" dirty="0">
                <a:solidFill>
                  <a:srgbClr val="292929"/>
                </a:solidFill>
                <a:latin typeface="Arial"/>
                <a:cs typeface="Arial"/>
              </a:rPr>
              <a:t>:</a:t>
            </a:r>
            <a:endParaRPr lang="it-IT" sz="1900" spc="-50" dirty="0">
              <a:solidFill>
                <a:srgbClr val="292929"/>
              </a:solidFill>
              <a:latin typeface="Arial"/>
              <a:cs typeface="Arial"/>
            </a:endParaRPr>
          </a:p>
          <a:p>
            <a:pPr marL="241300" marR="5080" indent="-228600">
              <a:lnSpc>
                <a:spcPts val="2050"/>
              </a:lnSpc>
              <a:spcBef>
                <a:spcPts val="1410"/>
              </a:spcBef>
              <a:buChar char="•"/>
              <a:tabLst>
                <a:tab pos="240665" algn="l"/>
                <a:tab pos="241300" algn="l"/>
              </a:tabLst>
            </a:pPr>
            <a:r>
              <a:rPr lang="it-IT" sz="1900" dirty="0">
                <a:latin typeface="Arial"/>
                <a:cs typeface="Arial"/>
                <a:hlinkClick r:id="rId3"/>
              </a:rPr>
              <a:t>https://github.com/bejaflor66/applied-data-science-capstone/blob/main/SpaceX_Machine%20Learning%20Prediction_Part_5.ipynb</a:t>
            </a:r>
            <a:endParaRPr sz="1900" dirty="0">
              <a:latin typeface="Arial"/>
              <a:cs typeface="Arial"/>
            </a:endParaRPr>
          </a:p>
        </p:txBody>
      </p:sp>
      <p:sp>
        <p:nvSpPr>
          <p:cNvPr id="14" name="object 12">
            <a:extLst>
              <a:ext uri="{FF2B5EF4-FFF2-40B4-BE49-F238E27FC236}">
                <a16:creationId xmlns:a16="http://schemas.microsoft.com/office/drawing/2014/main" id="{6909C934-5219-C8FB-6041-E11056948883}"/>
              </a:ext>
            </a:extLst>
          </p:cNvPr>
          <p:cNvSpPr/>
          <p:nvPr/>
        </p:nvSpPr>
        <p:spPr>
          <a:xfrm>
            <a:off x="8859011" y="2218874"/>
            <a:ext cx="2337816" cy="765048"/>
          </a:xfrm>
          <a:prstGeom prst="rect">
            <a:avLst/>
          </a:prstGeom>
          <a:solidFill>
            <a:schemeClr val="accent4">
              <a:lumMod val="20000"/>
              <a:lumOff val="80000"/>
            </a:schemeClr>
          </a:solidFill>
          <a:ln>
            <a:solidFill>
              <a:schemeClr val="tx1"/>
            </a:solidFill>
          </a:ln>
        </p:spPr>
        <p:txBody>
          <a:bodyPr wrap="square" lIns="0" tIns="0" rIns="0" bIns="0" rtlCol="0"/>
          <a:lstStyle/>
          <a:p>
            <a:pPr algn="ctr"/>
            <a:r>
              <a:rPr lang="it-IT" dirty="0"/>
              <a:t>Processing </a:t>
            </a:r>
            <a:r>
              <a:rPr lang="en-US" dirty="0"/>
              <a:t>Split into training data and test data</a:t>
            </a:r>
          </a:p>
          <a:p>
            <a:pPr algn="ctr"/>
            <a:endParaRPr dirty="0"/>
          </a:p>
        </p:txBody>
      </p:sp>
      <p:sp>
        <p:nvSpPr>
          <p:cNvPr id="15" name="object 16">
            <a:extLst>
              <a:ext uri="{FF2B5EF4-FFF2-40B4-BE49-F238E27FC236}">
                <a16:creationId xmlns:a16="http://schemas.microsoft.com/office/drawing/2014/main" id="{D17B9D3B-37F0-105D-6672-F5BA82B0A34D}"/>
              </a:ext>
            </a:extLst>
          </p:cNvPr>
          <p:cNvSpPr txBox="1"/>
          <p:nvPr/>
        </p:nvSpPr>
        <p:spPr>
          <a:xfrm>
            <a:off x="8902140" y="3452242"/>
            <a:ext cx="2251710" cy="694366"/>
          </a:xfrm>
          <a:prstGeom prst="rect">
            <a:avLst/>
          </a:prstGeom>
          <a:solidFill>
            <a:schemeClr val="accent4">
              <a:lumMod val="20000"/>
              <a:lumOff val="80000"/>
            </a:schemeClr>
          </a:solidFill>
          <a:ln>
            <a:solidFill>
              <a:schemeClr val="tx1"/>
            </a:solidFill>
          </a:ln>
        </p:spPr>
        <p:txBody>
          <a:bodyPr wrap="square" lIns="0" tIns="0" rIns="0" bIns="0" rtlCol="0"/>
          <a:lstStyle>
            <a:defPPr>
              <a:defRPr lang="en-US"/>
            </a:defPPr>
            <a:lvl1pPr algn="ctr"/>
          </a:lstStyle>
          <a:p>
            <a:r>
              <a:rPr lang="it-IT" dirty="0" err="1"/>
              <a:t>Define</a:t>
            </a:r>
            <a:r>
              <a:rPr dirty="0"/>
              <a:t> and</a:t>
            </a:r>
          </a:p>
          <a:p>
            <a:r>
              <a:rPr lang="it-IT" dirty="0"/>
              <a:t> </a:t>
            </a:r>
            <a:r>
              <a:rPr lang="it-IT" dirty="0" err="1"/>
              <a:t>initialize</a:t>
            </a:r>
            <a:r>
              <a:rPr lang="it-IT" dirty="0"/>
              <a:t> ML models</a:t>
            </a:r>
            <a:r>
              <a:rPr dirty="0"/>
              <a:t>	</a:t>
            </a:r>
          </a:p>
        </p:txBody>
      </p:sp>
      <p:sp>
        <p:nvSpPr>
          <p:cNvPr id="16" name="object 18">
            <a:extLst>
              <a:ext uri="{FF2B5EF4-FFF2-40B4-BE49-F238E27FC236}">
                <a16:creationId xmlns:a16="http://schemas.microsoft.com/office/drawing/2014/main" id="{F1BEB5E1-9D8B-7D80-E60A-3DF76B83A840}"/>
              </a:ext>
            </a:extLst>
          </p:cNvPr>
          <p:cNvSpPr txBox="1"/>
          <p:nvPr/>
        </p:nvSpPr>
        <p:spPr>
          <a:xfrm>
            <a:off x="8902140" y="4562982"/>
            <a:ext cx="2251710" cy="697543"/>
          </a:xfrm>
          <a:prstGeom prst="rect">
            <a:avLst/>
          </a:prstGeom>
          <a:solidFill>
            <a:schemeClr val="accent4">
              <a:lumMod val="20000"/>
              <a:lumOff val="80000"/>
            </a:schemeClr>
          </a:solidFill>
          <a:ln>
            <a:solidFill>
              <a:schemeClr val="tx1"/>
            </a:solidFill>
          </a:ln>
        </p:spPr>
        <p:txBody>
          <a:bodyPr wrap="square" lIns="0" tIns="0" rIns="0" bIns="0" rtlCol="0"/>
          <a:lstStyle>
            <a:defPPr>
              <a:defRPr lang="en-US"/>
            </a:defPPr>
            <a:lvl1pPr algn="ctr">
              <a:defRPr/>
            </a:lvl1pPr>
          </a:lstStyle>
          <a:p>
            <a:r>
              <a:rPr dirty="0"/>
              <a:t>Grid Search to find the</a:t>
            </a:r>
            <a:r>
              <a:rPr lang="it-IT" dirty="0"/>
              <a:t> </a:t>
            </a:r>
            <a:r>
              <a:rPr dirty="0"/>
              <a:t>best parameters	</a:t>
            </a:r>
          </a:p>
        </p:txBody>
      </p:sp>
      <p:sp>
        <p:nvSpPr>
          <p:cNvPr id="17" name="object 19">
            <a:extLst>
              <a:ext uri="{FF2B5EF4-FFF2-40B4-BE49-F238E27FC236}">
                <a16:creationId xmlns:a16="http://schemas.microsoft.com/office/drawing/2014/main" id="{30211ED3-27B4-CC7C-3D9A-7A6E651BC89B}"/>
              </a:ext>
            </a:extLst>
          </p:cNvPr>
          <p:cNvSpPr/>
          <p:nvPr/>
        </p:nvSpPr>
        <p:spPr>
          <a:xfrm>
            <a:off x="8859011" y="5676900"/>
            <a:ext cx="2337816" cy="550164"/>
          </a:xfrm>
          <a:prstGeom prst="rect">
            <a:avLst/>
          </a:prstGeom>
          <a:solidFill>
            <a:schemeClr val="accent4">
              <a:lumMod val="20000"/>
              <a:lumOff val="80000"/>
            </a:schemeClr>
          </a:solidFill>
          <a:ln>
            <a:solidFill>
              <a:schemeClr val="tx1"/>
            </a:solidFill>
          </a:ln>
        </p:spPr>
        <p:txBody>
          <a:bodyPr wrap="square" lIns="0" tIns="0" rIns="0" bIns="0" rtlCol="0"/>
          <a:lstStyle/>
          <a:p>
            <a:pPr algn="ctr"/>
            <a:r>
              <a:rPr lang="it-IT" dirty="0"/>
              <a:t>Check model performance</a:t>
            </a:r>
            <a:endParaRPr dirty="0"/>
          </a:p>
        </p:txBody>
      </p:sp>
      <p:sp>
        <p:nvSpPr>
          <p:cNvPr id="13" name="object 9">
            <a:extLst>
              <a:ext uri="{FF2B5EF4-FFF2-40B4-BE49-F238E27FC236}">
                <a16:creationId xmlns:a16="http://schemas.microsoft.com/office/drawing/2014/main" id="{A2D22C5A-9229-2765-741A-3B6D0B53E7EB}"/>
              </a:ext>
            </a:extLst>
          </p:cNvPr>
          <p:cNvSpPr/>
          <p:nvPr/>
        </p:nvSpPr>
        <p:spPr>
          <a:xfrm>
            <a:off x="8859011" y="1335404"/>
            <a:ext cx="2337816" cy="549049"/>
          </a:xfrm>
          <a:prstGeom prst="rect">
            <a:avLst/>
          </a:prstGeom>
          <a:solidFill>
            <a:schemeClr val="accent4">
              <a:lumMod val="20000"/>
              <a:lumOff val="80000"/>
            </a:schemeClr>
          </a:solidFill>
          <a:ln>
            <a:solidFill>
              <a:schemeClr val="tx1"/>
            </a:solidFill>
          </a:ln>
        </p:spPr>
        <p:txBody>
          <a:bodyPr wrap="square" lIns="0" tIns="0" rIns="0" bIns="0" rtlCol="0"/>
          <a:lstStyle/>
          <a:p>
            <a:pPr algn="ctr"/>
            <a:r>
              <a:rPr lang="it-IT" dirty="0"/>
              <a:t>Load data</a:t>
            </a:r>
            <a:endParaRPr dirty="0"/>
          </a:p>
        </p:txBody>
      </p:sp>
      <p:sp>
        <p:nvSpPr>
          <p:cNvPr id="5" name="CasellaDiTesto 4">
            <a:extLst>
              <a:ext uri="{FF2B5EF4-FFF2-40B4-BE49-F238E27FC236}">
                <a16:creationId xmlns:a16="http://schemas.microsoft.com/office/drawing/2014/main" id="{C0FA44A7-F730-570F-CADC-5677077784CB}"/>
              </a:ext>
            </a:extLst>
          </p:cNvPr>
          <p:cNvSpPr txBox="1"/>
          <p:nvPr/>
        </p:nvSpPr>
        <p:spPr>
          <a:xfrm>
            <a:off x="655967" y="4659061"/>
            <a:ext cx="6099242" cy="769441"/>
          </a:xfrm>
          <a:prstGeom prst="rect">
            <a:avLst/>
          </a:prstGeom>
          <a:noFill/>
        </p:spPr>
        <p:txBody>
          <a:bodyPr wrap="square">
            <a:spAutoFit/>
          </a:bodyPr>
          <a:lstStyle/>
          <a:p>
            <a:pPr marL="241300" indent="-228600">
              <a:lnSpc>
                <a:spcPct val="100000"/>
              </a:lnSpc>
              <a:spcBef>
                <a:spcPts val="95"/>
              </a:spcBef>
              <a:buChar char="•"/>
              <a:tabLst>
                <a:tab pos="240665" algn="l"/>
                <a:tab pos="241300" algn="l"/>
              </a:tabLst>
            </a:pPr>
            <a:r>
              <a:rPr lang="en-US" sz="1900" spc="-40" dirty="0">
                <a:solidFill>
                  <a:srgbClr val="292929"/>
                </a:solidFill>
                <a:cs typeface="Arial"/>
              </a:rPr>
              <a:t>Find the best performing classification model</a:t>
            </a:r>
          </a:p>
          <a:p>
            <a:pPr marL="698500" lvl="2" indent="-228600">
              <a:spcBef>
                <a:spcPts val="1240"/>
              </a:spcBef>
              <a:buChar char="•"/>
              <a:tabLst>
                <a:tab pos="240665" algn="l"/>
                <a:tab pos="241300" algn="l"/>
              </a:tabLst>
            </a:pPr>
            <a:r>
              <a:rPr lang="en-US" sz="1500" spc="-45" dirty="0">
                <a:solidFill>
                  <a:srgbClr val="292929"/>
                </a:solidFill>
                <a:cs typeface="Arial"/>
              </a:rPr>
              <a:t>Choose the model with the highest accuracy scores</a:t>
            </a:r>
          </a:p>
        </p:txBody>
      </p:sp>
      <p:cxnSp>
        <p:nvCxnSpPr>
          <p:cNvPr id="12" name="Connettore 2 11">
            <a:extLst>
              <a:ext uri="{FF2B5EF4-FFF2-40B4-BE49-F238E27FC236}">
                <a16:creationId xmlns:a16="http://schemas.microsoft.com/office/drawing/2014/main" id="{ED4120A8-B537-0F20-7AF4-D39A6DD6FCAB}"/>
              </a:ext>
            </a:extLst>
          </p:cNvPr>
          <p:cNvCxnSpPr>
            <a:cxnSpLocks/>
            <a:stCxn id="13" idx="2"/>
            <a:endCxn id="14" idx="0"/>
          </p:cNvCxnSpPr>
          <p:nvPr/>
        </p:nvCxnSpPr>
        <p:spPr>
          <a:xfrm>
            <a:off x="10027919" y="1884453"/>
            <a:ext cx="0" cy="334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A97CA3F8-FAB9-6114-7D89-2E136787064E}"/>
              </a:ext>
            </a:extLst>
          </p:cNvPr>
          <p:cNvCxnSpPr>
            <a:cxnSpLocks/>
            <a:stCxn id="14" idx="2"/>
            <a:endCxn id="15" idx="0"/>
          </p:cNvCxnSpPr>
          <p:nvPr/>
        </p:nvCxnSpPr>
        <p:spPr>
          <a:xfrm>
            <a:off x="10027919" y="2983922"/>
            <a:ext cx="76" cy="468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ttore 2 21">
            <a:extLst>
              <a:ext uri="{FF2B5EF4-FFF2-40B4-BE49-F238E27FC236}">
                <a16:creationId xmlns:a16="http://schemas.microsoft.com/office/drawing/2014/main" id="{D137E57D-7B05-8B05-8271-F62F056606F7}"/>
              </a:ext>
            </a:extLst>
          </p:cNvPr>
          <p:cNvCxnSpPr>
            <a:cxnSpLocks/>
            <a:stCxn id="15" idx="2"/>
            <a:endCxn id="16" idx="0"/>
          </p:cNvCxnSpPr>
          <p:nvPr/>
        </p:nvCxnSpPr>
        <p:spPr>
          <a:xfrm>
            <a:off x="10027995" y="4146608"/>
            <a:ext cx="0" cy="416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ttore 2 22">
            <a:extLst>
              <a:ext uri="{FF2B5EF4-FFF2-40B4-BE49-F238E27FC236}">
                <a16:creationId xmlns:a16="http://schemas.microsoft.com/office/drawing/2014/main" id="{360B1FE0-29C8-0427-965E-519776D4F4DE}"/>
              </a:ext>
            </a:extLst>
          </p:cNvPr>
          <p:cNvCxnSpPr>
            <a:cxnSpLocks/>
            <a:stCxn id="16" idx="2"/>
            <a:endCxn id="17" idx="0"/>
          </p:cNvCxnSpPr>
          <p:nvPr/>
        </p:nvCxnSpPr>
        <p:spPr>
          <a:xfrm flipH="1">
            <a:off x="10027919" y="5260525"/>
            <a:ext cx="76" cy="416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magine 5">
            <a:extLst>
              <a:ext uri="{FF2B5EF4-FFF2-40B4-BE49-F238E27FC236}">
                <a16:creationId xmlns:a16="http://schemas.microsoft.com/office/drawing/2014/main" id="{02BEC65B-2E9A-014B-9D8E-04659D019EA0}"/>
              </a:ext>
            </a:extLst>
          </p:cNvPr>
          <p:cNvPicPr>
            <a:picLocks noChangeAspect="1"/>
          </p:cNvPicPr>
          <p:nvPr/>
        </p:nvPicPr>
        <p:blipFill>
          <a:blip r:embed="rId3"/>
          <a:stretch>
            <a:fillRect/>
          </a:stretch>
        </p:blipFill>
        <p:spPr>
          <a:xfrm>
            <a:off x="0" y="2154847"/>
            <a:ext cx="12192000" cy="2548306"/>
          </a:xfrm>
          <a:prstGeom prst="rect">
            <a:avLst/>
          </a:prstGeom>
        </p:spPr>
      </p:pic>
      <p:sp>
        <p:nvSpPr>
          <p:cNvPr id="8" name="CasellaDiTesto 7">
            <a:extLst>
              <a:ext uri="{FF2B5EF4-FFF2-40B4-BE49-F238E27FC236}">
                <a16:creationId xmlns:a16="http://schemas.microsoft.com/office/drawing/2014/main" id="{0A158F98-F6EC-86F7-8BA7-1E761DC70B57}"/>
              </a:ext>
            </a:extLst>
          </p:cNvPr>
          <p:cNvSpPr txBox="1"/>
          <p:nvPr/>
        </p:nvSpPr>
        <p:spPr>
          <a:xfrm>
            <a:off x="427607" y="5379242"/>
            <a:ext cx="9689159" cy="830997"/>
          </a:xfrm>
          <a:prstGeom prst="rect">
            <a:avLst/>
          </a:prstGeom>
          <a:noFill/>
        </p:spPr>
        <p:txBody>
          <a:bodyPr wrap="square">
            <a:spAutoFit/>
          </a:bodyPr>
          <a:lstStyle/>
          <a:p>
            <a:pPr marL="241300" indent="-228600">
              <a:lnSpc>
                <a:spcPct val="100000"/>
              </a:lnSpc>
              <a:spcBef>
                <a:spcPts val="95"/>
              </a:spcBef>
              <a:buClr>
                <a:srgbClr val="292929"/>
              </a:buClr>
              <a:buFont typeface="Arial"/>
              <a:buChar char="•"/>
              <a:tabLst>
                <a:tab pos="240665" algn="l"/>
                <a:tab pos="241300" algn="l"/>
              </a:tabLst>
            </a:pPr>
            <a:r>
              <a:rPr lang="en-US" sz="2400" spc="-120" dirty="0">
                <a:solidFill>
                  <a:srgbClr val="292929"/>
                </a:solidFill>
                <a:latin typeface="Calibri" panose="020F0502020204030204" pitchFamily="34" charset="0"/>
                <a:cs typeface="Arial"/>
              </a:rPr>
              <a:t>As shown in the chart, as </a:t>
            </a:r>
            <a:r>
              <a:rPr lang="en-US" sz="2400" spc="-35" dirty="0">
                <a:solidFill>
                  <a:srgbClr val="292929"/>
                </a:solidFill>
                <a:latin typeface="Calibri" panose="020F0502020204030204" pitchFamily="34" charset="0"/>
                <a:cs typeface="Arial"/>
              </a:rPr>
              <a:t>the </a:t>
            </a:r>
            <a:r>
              <a:rPr lang="en-US" sz="2400" spc="20" dirty="0">
                <a:solidFill>
                  <a:srgbClr val="292929"/>
                </a:solidFill>
                <a:latin typeface="Calibri" panose="020F0502020204030204" pitchFamily="34" charset="0"/>
                <a:cs typeface="Arial"/>
              </a:rPr>
              <a:t>flight </a:t>
            </a:r>
            <a:r>
              <a:rPr lang="en-US" sz="2400" spc="-55" dirty="0">
                <a:solidFill>
                  <a:srgbClr val="292929"/>
                </a:solidFill>
                <a:latin typeface="Calibri" panose="020F0502020204030204" pitchFamily="34" charset="0"/>
                <a:cs typeface="Arial"/>
              </a:rPr>
              <a:t>number </a:t>
            </a:r>
            <a:r>
              <a:rPr lang="en-US" sz="2400" spc="-95" dirty="0">
                <a:solidFill>
                  <a:srgbClr val="292929"/>
                </a:solidFill>
                <a:latin typeface="Calibri" panose="020F0502020204030204" pitchFamily="34" charset="0"/>
                <a:cs typeface="Arial"/>
              </a:rPr>
              <a:t>increases, </a:t>
            </a:r>
            <a:r>
              <a:rPr lang="en-US" sz="2400" spc="-35" dirty="0">
                <a:solidFill>
                  <a:srgbClr val="292929"/>
                </a:solidFill>
                <a:latin typeface="Calibri" panose="020F0502020204030204" pitchFamily="34" charset="0"/>
                <a:cs typeface="Arial"/>
              </a:rPr>
              <a:t>the </a:t>
            </a:r>
            <a:r>
              <a:rPr lang="en-US" sz="2400" spc="-75" dirty="0">
                <a:solidFill>
                  <a:srgbClr val="292929"/>
                </a:solidFill>
                <a:latin typeface="Calibri" panose="020F0502020204030204" pitchFamily="34" charset="0"/>
                <a:cs typeface="Arial"/>
              </a:rPr>
              <a:t>launch </a:t>
            </a:r>
            <a:r>
              <a:rPr lang="en-US" sz="2400" spc="-55" dirty="0">
                <a:solidFill>
                  <a:srgbClr val="292929"/>
                </a:solidFill>
                <a:latin typeface="Calibri" panose="020F0502020204030204" pitchFamily="34" charset="0"/>
                <a:cs typeface="Arial"/>
              </a:rPr>
              <a:t>outcome </a:t>
            </a:r>
            <a:r>
              <a:rPr lang="en-US" sz="2400" spc="-50" dirty="0">
                <a:solidFill>
                  <a:srgbClr val="292929"/>
                </a:solidFill>
                <a:latin typeface="Calibri" panose="020F0502020204030204" pitchFamily="34" charset="0"/>
                <a:cs typeface="Arial"/>
              </a:rPr>
              <a:t>is likely </a:t>
            </a:r>
            <a:r>
              <a:rPr lang="en-US" sz="2400" spc="40" dirty="0">
                <a:solidFill>
                  <a:srgbClr val="292929"/>
                </a:solidFill>
                <a:latin typeface="Calibri" panose="020F0502020204030204" pitchFamily="34" charset="0"/>
                <a:cs typeface="Arial"/>
              </a:rPr>
              <a:t>to </a:t>
            </a:r>
            <a:r>
              <a:rPr lang="en-US" sz="2400" spc="-60" dirty="0">
                <a:solidFill>
                  <a:srgbClr val="292929"/>
                </a:solidFill>
                <a:latin typeface="Calibri" panose="020F0502020204030204" pitchFamily="34" charset="0"/>
                <a:cs typeface="Arial"/>
              </a:rPr>
              <a:t>be</a:t>
            </a:r>
            <a:r>
              <a:rPr lang="en-US" sz="2400" spc="-5" dirty="0">
                <a:solidFill>
                  <a:srgbClr val="292929"/>
                </a:solidFill>
                <a:latin typeface="Calibri" panose="020F0502020204030204" pitchFamily="34" charset="0"/>
                <a:cs typeface="Arial"/>
              </a:rPr>
              <a:t> </a:t>
            </a:r>
            <a:r>
              <a:rPr lang="en-US" sz="2400" spc="-95" dirty="0">
                <a:solidFill>
                  <a:srgbClr val="292929"/>
                </a:solidFill>
                <a:latin typeface="Calibri" panose="020F0502020204030204" pitchFamily="34" charset="0"/>
                <a:cs typeface="Arial"/>
              </a:rPr>
              <a:t>successful</a:t>
            </a:r>
            <a:r>
              <a:rPr lang="en-US" sz="1800" spc="-95" dirty="0">
                <a:solidFill>
                  <a:srgbClr val="292929"/>
                </a:solidFill>
                <a:latin typeface="Arial"/>
                <a:cs typeface="Arial"/>
              </a:rPr>
              <a:t>.</a:t>
            </a:r>
            <a:endParaRPr lang="en-US" sz="1800" dirty="0">
              <a:latin typeface="Arial"/>
              <a:cs typeface="Arial"/>
            </a:endParaRPr>
          </a:p>
        </p:txBody>
      </p:sp>
      <p:pic>
        <p:nvPicPr>
          <p:cNvPr id="11" name="Immagine 10">
            <a:extLst>
              <a:ext uri="{FF2B5EF4-FFF2-40B4-BE49-F238E27FC236}">
                <a16:creationId xmlns:a16="http://schemas.microsoft.com/office/drawing/2014/main" id="{6963FBBE-D3F7-66EF-9D12-7AA60C775389}"/>
              </a:ext>
            </a:extLst>
          </p:cNvPr>
          <p:cNvPicPr>
            <a:picLocks noChangeAspect="1"/>
          </p:cNvPicPr>
          <p:nvPr/>
        </p:nvPicPr>
        <p:blipFill>
          <a:blip r:embed="rId4"/>
          <a:stretch>
            <a:fillRect/>
          </a:stretch>
        </p:blipFill>
        <p:spPr>
          <a:xfrm>
            <a:off x="147145" y="4825005"/>
            <a:ext cx="8567627" cy="30623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magine 5">
            <a:extLst>
              <a:ext uri="{FF2B5EF4-FFF2-40B4-BE49-F238E27FC236}">
                <a16:creationId xmlns:a16="http://schemas.microsoft.com/office/drawing/2014/main" id="{D4A7BFFC-3B49-5E4E-7A94-497AA644C61B}"/>
              </a:ext>
            </a:extLst>
          </p:cNvPr>
          <p:cNvPicPr>
            <a:picLocks noChangeAspect="1"/>
          </p:cNvPicPr>
          <p:nvPr/>
        </p:nvPicPr>
        <p:blipFill>
          <a:blip r:embed="rId3"/>
          <a:stretch>
            <a:fillRect/>
          </a:stretch>
        </p:blipFill>
        <p:spPr>
          <a:xfrm>
            <a:off x="194553" y="1298200"/>
            <a:ext cx="7529209" cy="4727373"/>
          </a:xfrm>
          <a:prstGeom prst="rect">
            <a:avLst/>
          </a:prstGeom>
        </p:spPr>
      </p:pic>
      <p:pic>
        <p:nvPicPr>
          <p:cNvPr id="8" name="Immagine 7">
            <a:extLst>
              <a:ext uri="{FF2B5EF4-FFF2-40B4-BE49-F238E27FC236}">
                <a16:creationId xmlns:a16="http://schemas.microsoft.com/office/drawing/2014/main" id="{48B18197-10B0-3796-DB73-E8106E7B6268}"/>
              </a:ext>
            </a:extLst>
          </p:cNvPr>
          <p:cNvPicPr>
            <a:picLocks noChangeAspect="1"/>
          </p:cNvPicPr>
          <p:nvPr/>
        </p:nvPicPr>
        <p:blipFill>
          <a:blip r:embed="rId4"/>
          <a:stretch>
            <a:fillRect/>
          </a:stretch>
        </p:blipFill>
        <p:spPr>
          <a:xfrm>
            <a:off x="252918" y="6370591"/>
            <a:ext cx="7470843" cy="209887"/>
          </a:xfrm>
          <a:prstGeom prst="rect">
            <a:avLst/>
          </a:prstGeom>
        </p:spPr>
      </p:pic>
      <p:sp>
        <p:nvSpPr>
          <p:cNvPr id="10" name="CasellaDiTesto 9">
            <a:extLst>
              <a:ext uri="{FF2B5EF4-FFF2-40B4-BE49-F238E27FC236}">
                <a16:creationId xmlns:a16="http://schemas.microsoft.com/office/drawing/2014/main" id="{2AFB3CA4-0482-F9AC-A32C-5B3A50128118}"/>
              </a:ext>
            </a:extLst>
          </p:cNvPr>
          <p:cNvSpPr txBox="1"/>
          <p:nvPr/>
        </p:nvSpPr>
        <p:spPr>
          <a:xfrm>
            <a:off x="8109224" y="1321271"/>
            <a:ext cx="3829858" cy="5288627"/>
          </a:xfrm>
          <a:prstGeom prst="rect">
            <a:avLst/>
          </a:prstGeom>
          <a:noFill/>
        </p:spPr>
        <p:txBody>
          <a:bodyPr wrap="square">
            <a:spAutoFit/>
          </a:bodyPr>
          <a:lstStyle/>
          <a:p>
            <a:pPr marL="241300" marR="231775" indent="-228600">
              <a:lnSpc>
                <a:spcPct val="100000"/>
              </a:lnSpc>
              <a:spcBef>
                <a:spcPts val="95"/>
              </a:spcBef>
              <a:buClr>
                <a:srgbClr val="292929"/>
              </a:buClr>
              <a:buFont typeface="Arial"/>
              <a:buChar char="•"/>
              <a:tabLst>
                <a:tab pos="240665" algn="l"/>
                <a:tab pos="241300" algn="l"/>
              </a:tabLst>
            </a:pPr>
            <a:r>
              <a:rPr lang="en-US" sz="2400" spc="-60" dirty="0">
                <a:solidFill>
                  <a:srgbClr val="292929"/>
                </a:solidFill>
                <a:latin typeface="Calibri" panose="020F0502020204030204" pitchFamily="34" charset="0"/>
                <a:cs typeface="Calibri" panose="020F0502020204030204" pitchFamily="34" charset="0"/>
              </a:rPr>
              <a:t>For </a:t>
            </a:r>
            <a:r>
              <a:rPr lang="en-US" sz="2400" spc="-240" dirty="0">
                <a:solidFill>
                  <a:srgbClr val="292929"/>
                </a:solidFill>
                <a:latin typeface="Calibri" panose="020F0502020204030204" pitchFamily="34" charset="0"/>
                <a:cs typeface="Calibri" panose="020F0502020204030204" pitchFamily="34" charset="0"/>
              </a:rPr>
              <a:t>CCAFS </a:t>
            </a:r>
            <a:r>
              <a:rPr lang="en-US" sz="2400" spc="-90" dirty="0">
                <a:solidFill>
                  <a:srgbClr val="292929"/>
                </a:solidFill>
                <a:latin typeface="Calibri" panose="020F0502020204030204" pitchFamily="34" charset="0"/>
                <a:cs typeface="Calibri" panose="020F0502020204030204" pitchFamily="34" charset="0"/>
              </a:rPr>
              <a:t>SLC-40, for small and medium </a:t>
            </a:r>
            <a:r>
              <a:rPr lang="en-US" sz="2400" spc="-50" dirty="0">
                <a:solidFill>
                  <a:srgbClr val="292929"/>
                </a:solidFill>
                <a:latin typeface="Calibri" panose="020F0502020204030204" pitchFamily="34" charset="0"/>
                <a:cs typeface="Calibri" panose="020F0502020204030204" pitchFamily="34" charset="0"/>
              </a:rPr>
              <a:t>payload</a:t>
            </a:r>
            <a:r>
              <a:rPr lang="en-US" sz="2400" spc="45" dirty="0">
                <a:solidFill>
                  <a:srgbClr val="292929"/>
                </a:solidFill>
                <a:latin typeface="Calibri" panose="020F0502020204030204" pitchFamily="34" charset="0"/>
                <a:cs typeface="Calibri" panose="020F0502020204030204" pitchFamily="34" charset="0"/>
              </a:rPr>
              <a:t> </a:t>
            </a:r>
            <a:r>
              <a:rPr lang="en-US" sz="2400" spc="-130" dirty="0">
                <a:solidFill>
                  <a:srgbClr val="292929"/>
                </a:solidFill>
                <a:latin typeface="Calibri" panose="020F0502020204030204" pitchFamily="34" charset="0"/>
                <a:cs typeface="Calibri" panose="020F0502020204030204" pitchFamily="34" charset="0"/>
              </a:rPr>
              <a:t>mass </a:t>
            </a:r>
            <a:r>
              <a:rPr lang="en-US" sz="2400" spc="-35" dirty="0">
                <a:solidFill>
                  <a:srgbClr val="292929"/>
                </a:solidFill>
                <a:latin typeface="Calibri" panose="020F0502020204030204" pitchFamily="34" charset="0"/>
                <a:cs typeface="Calibri" panose="020F0502020204030204" pitchFamily="34" charset="0"/>
              </a:rPr>
              <a:t>the </a:t>
            </a:r>
            <a:r>
              <a:rPr lang="en-US" sz="2400" spc="-55" dirty="0">
                <a:solidFill>
                  <a:srgbClr val="292929"/>
                </a:solidFill>
                <a:latin typeface="Calibri" panose="020F0502020204030204" pitchFamily="34" charset="0"/>
                <a:cs typeface="Calibri" panose="020F0502020204030204" pitchFamily="34" charset="0"/>
              </a:rPr>
              <a:t>outcome </a:t>
            </a:r>
            <a:r>
              <a:rPr lang="en-US" sz="2400" spc="-70" dirty="0">
                <a:solidFill>
                  <a:srgbClr val="292929"/>
                </a:solidFill>
                <a:latin typeface="Calibri" panose="020F0502020204030204" pitchFamily="34" charset="0"/>
                <a:cs typeface="Calibri" panose="020F0502020204030204" pitchFamily="34" charset="0"/>
              </a:rPr>
              <a:t>does </a:t>
            </a:r>
            <a:r>
              <a:rPr lang="en-US" sz="2400" spc="5" dirty="0">
                <a:solidFill>
                  <a:srgbClr val="292929"/>
                </a:solidFill>
                <a:latin typeface="Calibri" panose="020F0502020204030204" pitchFamily="34" charset="0"/>
                <a:cs typeface="Calibri" panose="020F0502020204030204" pitchFamily="34" charset="0"/>
              </a:rPr>
              <a:t>not seem to </a:t>
            </a:r>
            <a:r>
              <a:rPr lang="en-US" sz="2400" spc="-45" dirty="0">
                <a:solidFill>
                  <a:srgbClr val="292929"/>
                </a:solidFill>
                <a:latin typeface="Calibri" panose="020F0502020204030204" pitchFamily="34" charset="0"/>
                <a:cs typeface="Calibri" panose="020F0502020204030204" pitchFamily="34" charset="0"/>
              </a:rPr>
              <a:t>depend </a:t>
            </a:r>
            <a:r>
              <a:rPr lang="en-US" sz="2400" spc="-40" dirty="0">
                <a:solidFill>
                  <a:srgbClr val="292929"/>
                </a:solidFill>
                <a:latin typeface="Calibri" panose="020F0502020204030204" pitchFamily="34" charset="0"/>
                <a:cs typeface="Calibri" panose="020F0502020204030204" pitchFamily="34" charset="0"/>
              </a:rPr>
              <a:t>on it, </a:t>
            </a:r>
            <a:r>
              <a:rPr lang="en-US" sz="2400" spc="-130" dirty="0">
                <a:solidFill>
                  <a:srgbClr val="292929"/>
                </a:solidFill>
                <a:latin typeface="Calibri" panose="020F0502020204030204" pitchFamily="34" charset="0"/>
                <a:cs typeface="Calibri" panose="020F0502020204030204" pitchFamily="34" charset="0"/>
              </a:rPr>
              <a:t>but it is successful with big load mass;</a:t>
            </a:r>
          </a:p>
          <a:p>
            <a:pPr marL="241300" marR="231775" indent="-228600">
              <a:lnSpc>
                <a:spcPct val="100000"/>
              </a:lnSpc>
              <a:spcBef>
                <a:spcPts val="95"/>
              </a:spcBef>
              <a:buClr>
                <a:srgbClr val="292929"/>
              </a:buClr>
              <a:buFont typeface="Arial"/>
              <a:buChar char="•"/>
              <a:tabLst>
                <a:tab pos="240665" algn="l"/>
                <a:tab pos="241300" algn="l"/>
              </a:tabLst>
            </a:pPr>
            <a:r>
              <a:rPr lang="en-US" sz="2400" spc="-60" dirty="0">
                <a:solidFill>
                  <a:srgbClr val="292929"/>
                </a:solidFill>
                <a:latin typeface="Calibri" panose="020F0502020204030204" pitchFamily="34" charset="0"/>
                <a:cs typeface="Calibri" panose="020F0502020204030204" pitchFamily="34" charset="0"/>
              </a:rPr>
              <a:t>For </a:t>
            </a:r>
            <a:r>
              <a:rPr lang="en-US" sz="2400" spc="-140" dirty="0">
                <a:solidFill>
                  <a:srgbClr val="292929"/>
                </a:solidFill>
                <a:latin typeface="Calibri" panose="020F0502020204030204" pitchFamily="34" charset="0"/>
                <a:cs typeface="Calibri" panose="020F0502020204030204" pitchFamily="34" charset="0"/>
              </a:rPr>
              <a:t>VAFB </a:t>
            </a:r>
            <a:r>
              <a:rPr lang="en-US" sz="2400" spc="-150" dirty="0">
                <a:solidFill>
                  <a:srgbClr val="292929"/>
                </a:solidFill>
                <a:latin typeface="Calibri" panose="020F0502020204030204" pitchFamily="34" charset="0"/>
                <a:cs typeface="Calibri" panose="020F0502020204030204" pitchFamily="34" charset="0"/>
              </a:rPr>
              <a:t>SLC-4E, as </a:t>
            </a:r>
            <a:r>
              <a:rPr lang="en-US" sz="2400" spc="-50" dirty="0">
                <a:solidFill>
                  <a:srgbClr val="292929"/>
                </a:solidFill>
                <a:latin typeface="Calibri" panose="020F0502020204030204" pitchFamily="34" charset="0"/>
                <a:cs typeface="Calibri" panose="020F0502020204030204" pitchFamily="34" charset="0"/>
              </a:rPr>
              <a:t>payload </a:t>
            </a:r>
            <a:r>
              <a:rPr lang="en-US" sz="2400" spc="-140" dirty="0">
                <a:solidFill>
                  <a:srgbClr val="292929"/>
                </a:solidFill>
                <a:latin typeface="Calibri" panose="020F0502020204030204" pitchFamily="34" charset="0"/>
                <a:cs typeface="Calibri" panose="020F0502020204030204" pitchFamily="34" charset="0"/>
              </a:rPr>
              <a:t>mass  </a:t>
            </a:r>
            <a:r>
              <a:rPr lang="en-US" sz="2400" spc="-95" dirty="0">
                <a:solidFill>
                  <a:srgbClr val="292929"/>
                </a:solidFill>
                <a:latin typeface="Calibri" panose="020F0502020204030204" pitchFamily="34" charset="0"/>
                <a:cs typeface="Calibri" panose="020F0502020204030204" pitchFamily="34" charset="0"/>
              </a:rPr>
              <a:t>increases, </a:t>
            </a:r>
            <a:r>
              <a:rPr lang="en-US" sz="2400" spc="-35" dirty="0">
                <a:solidFill>
                  <a:srgbClr val="292929"/>
                </a:solidFill>
                <a:latin typeface="Calibri" panose="020F0502020204030204" pitchFamily="34" charset="0"/>
                <a:cs typeface="Calibri" panose="020F0502020204030204" pitchFamily="34" charset="0"/>
              </a:rPr>
              <a:t>the </a:t>
            </a:r>
            <a:r>
              <a:rPr lang="en-US" sz="2400" spc="-75" dirty="0">
                <a:solidFill>
                  <a:srgbClr val="292929"/>
                </a:solidFill>
                <a:latin typeface="Calibri" panose="020F0502020204030204" pitchFamily="34" charset="0"/>
                <a:cs typeface="Calibri" panose="020F0502020204030204" pitchFamily="34" charset="0"/>
              </a:rPr>
              <a:t>launch </a:t>
            </a:r>
            <a:r>
              <a:rPr lang="en-US" sz="2400" spc="-55" dirty="0">
                <a:solidFill>
                  <a:srgbClr val="292929"/>
                </a:solidFill>
                <a:latin typeface="Calibri" panose="020F0502020204030204" pitchFamily="34" charset="0"/>
                <a:cs typeface="Calibri" panose="020F0502020204030204" pitchFamily="34" charset="0"/>
              </a:rPr>
              <a:t>outcome </a:t>
            </a:r>
            <a:r>
              <a:rPr lang="en-US" sz="2400" spc="-50" dirty="0">
                <a:solidFill>
                  <a:srgbClr val="292929"/>
                </a:solidFill>
                <a:latin typeface="Calibri" panose="020F0502020204030204" pitchFamily="34" charset="0"/>
                <a:cs typeface="Calibri" panose="020F0502020204030204" pitchFamily="34" charset="0"/>
              </a:rPr>
              <a:t>tends  </a:t>
            </a:r>
            <a:r>
              <a:rPr lang="en-US" sz="2400" spc="40" dirty="0">
                <a:solidFill>
                  <a:srgbClr val="292929"/>
                </a:solidFill>
                <a:latin typeface="Calibri" panose="020F0502020204030204" pitchFamily="34" charset="0"/>
                <a:cs typeface="Calibri" panose="020F0502020204030204" pitchFamily="34" charset="0"/>
              </a:rPr>
              <a:t>to </a:t>
            </a:r>
            <a:r>
              <a:rPr lang="en-US" sz="2400" spc="-60" dirty="0">
                <a:solidFill>
                  <a:srgbClr val="292929"/>
                </a:solidFill>
                <a:latin typeface="Calibri" panose="020F0502020204030204" pitchFamily="34" charset="0"/>
                <a:cs typeface="Calibri" panose="020F0502020204030204" pitchFamily="34" charset="0"/>
              </a:rPr>
              <a:t>be</a:t>
            </a:r>
            <a:r>
              <a:rPr lang="en-US" sz="2400" spc="60" dirty="0">
                <a:solidFill>
                  <a:srgbClr val="292929"/>
                </a:solidFill>
                <a:latin typeface="Calibri" panose="020F0502020204030204" pitchFamily="34" charset="0"/>
                <a:cs typeface="Calibri" panose="020F0502020204030204" pitchFamily="34" charset="0"/>
              </a:rPr>
              <a:t> </a:t>
            </a:r>
            <a:r>
              <a:rPr lang="en-US" sz="2400" spc="-95" dirty="0">
                <a:solidFill>
                  <a:srgbClr val="292929"/>
                </a:solidFill>
                <a:latin typeface="Calibri" panose="020F0502020204030204" pitchFamily="34" charset="0"/>
                <a:cs typeface="Calibri" panose="020F0502020204030204" pitchFamily="34" charset="0"/>
              </a:rPr>
              <a:t>successful;</a:t>
            </a:r>
          </a:p>
          <a:p>
            <a:pPr marL="241300" marR="231775" indent="-228600">
              <a:lnSpc>
                <a:spcPct val="100000"/>
              </a:lnSpc>
              <a:spcBef>
                <a:spcPts val="95"/>
              </a:spcBef>
              <a:buClr>
                <a:srgbClr val="292929"/>
              </a:buClr>
              <a:buFont typeface="Arial"/>
              <a:buChar char="•"/>
              <a:tabLst>
                <a:tab pos="240665" algn="l"/>
                <a:tab pos="241300" algn="l"/>
              </a:tabLst>
            </a:pPr>
            <a:r>
              <a:rPr lang="en-US" sz="2400" spc="-60" dirty="0">
                <a:solidFill>
                  <a:srgbClr val="292929"/>
                </a:solidFill>
                <a:latin typeface="Calibri" panose="020F0502020204030204" pitchFamily="34" charset="0"/>
                <a:cs typeface="Calibri" panose="020F0502020204030204" pitchFamily="34" charset="0"/>
              </a:rPr>
              <a:t>For </a:t>
            </a:r>
            <a:r>
              <a:rPr lang="en-US" sz="2400" spc="-280" dirty="0">
                <a:solidFill>
                  <a:srgbClr val="292929"/>
                </a:solidFill>
                <a:latin typeface="Calibri" panose="020F0502020204030204" pitchFamily="34" charset="0"/>
                <a:cs typeface="Calibri" panose="020F0502020204030204" pitchFamily="34" charset="0"/>
              </a:rPr>
              <a:t>KSC </a:t>
            </a:r>
            <a:r>
              <a:rPr lang="en-US" sz="2400" spc="-60" dirty="0">
                <a:solidFill>
                  <a:srgbClr val="292929"/>
                </a:solidFill>
                <a:latin typeface="Calibri" panose="020F0502020204030204" pitchFamily="34" charset="0"/>
                <a:cs typeface="Calibri" panose="020F0502020204030204" pitchFamily="34" charset="0"/>
              </a:rPr>
              <a:t>LC-39A, </a:t>
            </a:r>
            <a:r>
              <a:rPr lang="en-US" sz="2400" spc="-75" dirty="0">
                <a:solidFill>
                  <a:srgbClr val="292929"/>
                </a:solidFill>
                <a:latin typeface="Calibri" panose="020F0502020204030204" pitchFamily="34" charset="0"/>
                <a:cs typeface="Calibri" panose="020F0502020204030204" pitchFamily="34" charset="0"/>
              </a:rPr>
              <a:t>with </a:t>
            </a:r>
            <a:r>
              <a:rPr lang="en-US" sz="2400" spc="-50" dirty="0">
                <a:solidFill>
                  <a:srgbClr val="292929"/>
                </a:solidFill>
                <a:latin typeface="Calibri" panose="020F0502020204030204" pitchFamily="34" charset="0"/>
                <a:cs typeface="Calibri" panose="020F0502020204030204" pitchFamily="34" charset="0"/>
              </a:rPr>
              <a:t>payload </a:t>
            </a:r>
            <a:r>
              <a:rPr lang="en-US" sz="2400" spc="-140" dirty="0">
                <a:solidFill>
                  <a:srgbClr val="292929"/>
                </a:solidFill>
                <a:latin typeface="Calibri" panose="020F0502020204030204" pitchFamily="34" charset="0"/>
                <a:cs typeface="Calibri" panose="020F0502020204030204" pitchFamily="34" charset="0"/>
              </a:rPr>
              <a:t>mass  </a:t>
            </a:r>
            <a:r>
              <a:rPr lang="en-US" sz="2400" spc="-55" dirty="0">
                <a:solidFill>
                  <a:srgbClr val="292929"/>
                </a:solidFill>
                <a:latin typeface="Calibri" panose="020F0502020204030204" pitchFamily="34" charset="0"/>
                <a:cs typeface="Calibri" panose="020F0502020204030204" pitchFamily="34" charset="0"/>
              </a:rPr>
              <a:t>between </a:t>
            </a:r>
            <a:r>
              <a:rPr lang="en-US" sz="2400" spc="100" dirty="0">
                <a:solidFill>
                  <a:srgbClr val="292929"/>
                </a:solidFill>
                <a:latin typeface="Calibri" panose="020F0502020204030204" pitchFamily="34" charset="0"/>
                <a:cs typeface="Calibri" panose="020F0502020204030204" pitchFamily="34" charset="0"/>
              </a:rPr>
              <a:t>6000 </a:t>
            </a:r>
            <a:r>
              <a:rPr lang="en-US" sz="2400" spc="-70" dirty="0">
                <a:solidFill>
                  <a:srgbClr val="292929"/>
                </a:solidFill>
                <a:latin typeface="Calibri" panose="020F0502020204030204" pitchFamily="34" charset="0"/>
                <a:cs typeface="Calibri" panose="020F0502020204030204" pitchFamily="34" charset="0"/>
              </a:rPr>
              <a:t>and </a:t>
            </a:r>
            <a:r>
              <a:rPr lang="en-US" sz="2400" spc="100" dirty="0">
                <a:solidFill>
                  <a:srgbClr val="292929"/>
                </a:solidFill>
                <a:latin typeface="Calibri" panose="020F0502020204030204" pitchFamily="34" charset="0"/>
                <a:cs typeface="Calibri" panose="020F0502020204030204" pitchFamily="34" charset="0"/>
              </a:rPr>
              <a:t>8000 </a:t>
            </a:r>
            <a:r>
              <a:rPr lang="en-US" sz="2400" spc="-45" dirty="0">
                <a:solidFill>
                  <a:srgbClr val="292929"/>
                </a:solidFill>
                <a:latin typeface="Calibri" panose="020F0502020204030204" pitchFamily="34" charset="0"/>
                <a:cs typeface="Calibri" panose="020F0502020204030204" pitchFamily="34" charset="0"/>
              </a:rPr>
              <a:t>kg,  </a:t>
            </a:r>
            <a:r>
              <a:rPr lang="en-US" sz="2400" spc="-35" dirty="0">
                <a:solidFill>
                  <a:srgbClr val="292929"/>
                </a:solidFill>
                <a:latin typeface="Calibri" panose="020F0502020204030204" pitchFamily="34" charset="0"/>
                <a:cs typeface="Calibri" panose="020F0502020204030204" pitchFamily="34" charset="0"/>
              </a:rPr>
              <a:t>the </a:t>
            </a:r>
            <a:r>
              <a:rPr lang="en-US" sz="2400" spc="-75" dirty="0">
                <a:solidFill>
                  <a:srgbClr val="292929"/>
                </a:solidFill>
                <a:latin typeface="Calibri" panose="020F0502020204030204" pitchFamily="34" charset="0"/>
                <a:cs typeface="Calibri" panose="020F0502020204030204" pitchFamily="34" charset="0"/>
              </a:rPr>
              <a:t>launch </a:t>
            </a:r>
            <a:r>
              <a:rPr lang="en-US" sz="2400" spc="-55" dirty="0">
                <a:solidFill>
                  <a:srgbClr val="292929"/>
                </a:solidFill>
                <a:latin typeface="Calibri" panose="020F0502020204030204" pitchFamily="34" charset="0"/>
                <a:cs typeface="Calibri" panose="020F0502020204030204" pitchFamily="34" charset="0"/>
              </a:rPr>
              <a:t>outcome </a:t>
            </a:r>
            <a:r>
              <a:rPr lang="en-US" sz="2400" spc="-40" dirty="0">
                <a:solidFill>
                  <a:srgbClr val="292929"/>
                </a:solidFill>
                <a:latin typeface="Calibri" panose="020F0502020204030204" pitchFamily="34" charset="0"/>
                <a:cs typeface="Calibri" panose="020F0502020204030204" pitchFamily="34" charset="0"/>
              </a:rPr>
              <a:t>failed.</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mn-lt"/>
              </a:rPr>
              <a:t>Executive Summary</a:t>
            </a:r>
          </a:p>
          <a:p>
            <a:pPr>
              <a:lnSpc>
                <a:spcPct val="100000"/>
              </a:lnSpc>
              <a:spcBef>
                <a:spcPts val="1400"/>
              </a:spcBef>
            </a:pPr>
            <a:r>
              <a:rPr lang="en-US" sz="2200" dirty="0">
                <a:solidFill>
                  <a:schemeClr val="accent3">
                    <a:lumMod val="25000"/>
                  </a:schemeClr>
                </a:solidFill>
                <a:latin typeface="+mn-lt"/>
              </a:rPr>
              <a:t>Introduction</a:t>
            </a:r>
          </a:p>
          <a:p>
            <a:pPr>
              <a:lnSpc>
                <a:spcPct val="100000"/>
              </a:lnSpc>
              <a:spcBef>
                <a:spcPts val="1400"/>
              </a:spcBef>
            </a:pPr>
            <a:r>
              <a:rPr lang="en-US" sz="2200" dirty="0">
                <a:solidFill>
                  <a:schemeClr val="accent3">
                    <a:lumMod val="25000"/>
                  </a:schemeClr>
                </a:solidFill>
                <a:latin typeface="+mn-lt"/>
              </a:rPr>
              <a:t>Methodology</a:t>
            </a:r>
          </a:p>
          <a:p>
            <a:pPr>
              <a:lnSpc>
                <a:spcPct val="100000"/>
              </a:lnSpc>
              <a:spcBef>
                <a:spcPts val="1400"/>
              </a:spcBef>
            </a:pPr>
            <a:r>
              <a:rPr lang="en-US" sz="2200" dirty="0">
                <a:solidFill>
                  <a:schemeClr val="accent3">
                    <a:lumMod val="25000"/>
                  </a:schemeClr>
                </a:solidFill>
                <a:latin typeface="+mn-lt"/>
              </a:rPr>
              <a:t>Results</a:t>
            </a:r>
          </a:p>
          <a:p>
            <a:pPr>
              <a:lnSpc>
                <a:spcPct val="100000"/>
              </a:lnSpc>
              <a:spcBef>
                <a:spcPts val="1400"/>
              </a:spcBef>
            </a:pPr>
            <a:r>
              <a:rPr lang="en-US" sz="2200" dirty="0">
                <a:solidFill>
                  <a:schemeClr val="accent3">
                    <a:lumMod val="25000"/>
                  </a:schemeClr>
                </a:solidFill>
                <a:latin typeface="+mn-lt"/>
              </a:rPr>
              <a:t>Conclusion</a:t>
            </a:r>
          </a:p>
          <a:p>
            <a:pPr>
              <a:lnSpc>
                <a:spcPct val="100000"/>
              </a:lnSpc>
              <a:spcBef>
                <a:spcPts val="1400"/>
              </a:spcBef>
            </a:pPr>
            <a:r>
              <a:rPr lang="en-US" sz="2200" dirty="0">
                <a:solidFill>
                  <a:schemeClr val="accent3">
                    <a:lumMod val="25000"/>
                  </a:schemeClr>
                </a:solidFill>
                <a:latin typeface="+mn-lt"/>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magine 5">
            <a:extLst>
              <a:ext uri="{FF2B5EF4-FFF2-40B4-BE49-F238E27FC236}">
                <a16:creationId xmlns:a16="http://schemas.microsoft.com/office/drawing/2014/main" id="{048AD123-1785-CA54-415F-F30392742433}"/>
              </a:ext>
            </a:extLst>
          </p:cNvPr>
          <p:cNvPicPr>
            <a:picLocks noChangeAspect="1"/>
          </p:cNvPicPr>
          <p:nvPr/>
        </p:nvPicPr>
        <p:blipFill>
          <a:blip r:embed="rId4"/>
          <a:stretch>
            <a:fillRect/>
          </a:stretch>
        </p:blipFill>
        <p:spPr>
          <a:xfrm>
            <a:off x="622364" y="1536970"/>
            <a:ext cx="6945755" cy="4567067"/>
          </a:xfrm>
          <a:prstGeom prst="rect">
            <a:avLst/>
          </a:prstGeom>
        </p:spPr>
      </p:pic>
      <p:sp>
        <p:nvSpPr>
          <p:cNvPr id="7" name="object 2">
            <a:extLst>
              <a:ext uri="{FF2B5EF4-FFF2-40B4-BE49-F238E27FC236}">
                <a16:creationId xmlns:a16="http://schemas.microsoft.com/office/drawing/2014/main" id="{37185841-20C8-CE63-00C1-9396B52F8055}"/>
              </a:ext>
            </a:extLst>
          </p:cNvPr>
          <p:cNvSpPr txBox="1"/>
          <p:nvPr/>
        </p:nvSpPr>
        <p:spPr>
          <a:xfrm>
            <a:off x="7840494" y="2325359"/>
            <a:ext cx="3891063" cy="2597506"/>
          </a:xfrm>
          <a:prstGeom prst="rect">
            <a:avLst/>
          </a:prstGeom>
        </p:spPr>
        <p:txBody>
          <a:bodyPr vert="horz" wrap="square" lIns="0" tIns="12065" rIns="0" bIns="0" rtlCol="0">
            <a:spAutoFit/>
          </a:bodyPr>
          <a:lstStyle/>
          <a:p>
            <a:pPr marL="241300" marR="5080" indent="-228600">
              <a:lnSpc>
                <a:spcPct val="100000"/>
              </a:lnSpc>
              <a:spcBef>
                <a:spcPts val="95"/>
              </a:spcBef>
              <a:buClr>
                <a:srgbClr val="292929"/>
              </a:buClr>
              <a:buFont typeface="Arial"/>
              <a:buChar char="•"/>
              <a:tabLst>
                <a:tab pos="240665" algn="l"/>
                <a:tab pos="241300" algn="l"/>
              </a:tabLst>
            </a:pPr>
            <a:r>
              <a:rPr sz="2400" spc="-120" dirty="0">
                <a:solidFill>
                  <a:srgbClr val="292929"/>
                </a:solidFill>
                <a:latin typeface="Calibri" panose="020F0502020204030204" pitchFamily="34" charset="0"/>
                <a:cs typeface="Calibri" panose="020F0502020204030204" pitchFamily="34" charset="0"/>
              </a:rPr>
              <a:t>ES-L1, </a:t>
            </a:r>
            <a:r>
              <a:rPr sz="2400" spc="-240" dirty="0">
                <a:solidFill>
                  <a:srgbClr val="292929"/>
                </a:solidFill>
                <a:latin typeface="Calibri" panose="020F0502020204030204" pitchFamily="34" charset="0"/>
                <a:cs typeface="Calibri" panose="020F0502020204030204" pitchFamily="34" charset="0"/>
              </a:rPr>
              <a:t>GEO, </a:t>
            </a:r>
            <a:r>
              <a:rPr sz="2400" spc="-210" dirty="0">
                <a:solidFill>
                  <a:srgbClr val="292929"/>
                </a:solidFill>
                <a:latin typeface="Calibri" panose="020F0502020204030204" pitchFamily="34" charset="0"/>
                <a:cs typeface="Calibri" panose="020F0502020204030204" pitchFamily="34" charset="0"/>
              </a:rPr>
              <a:t>HEO </a:t>
            </a:r>
            <a:r>
              <a:rPr lang="it-IT" sz="2400" spc="-210" dirty="0">
                <a:solidFill>
                  <a:srgbClr val="292929"/>
                </a:solidFill>
                <a:latin typeface="Calibri" panose="020F0502020204030204" pitchFamily="34" charset="0"/>
                <a:cs typeface="Calibri" panose="020F0502020204030204" pitchFamily="34" charset="0"/>
              </a:rPr>
              <a:t> </a:t>
            </a:r>
            <a:r>
              <a:rPr sz="2400" spc="-70" dirty="0">
                <a:solidFill>
                  <a:srgbClr val="292929"/>
                </a:solidFill>
                <a:latin typeface="Calibri" panose="020F0502020204030204" pitchFamily="34" charset="0"/>
                <a:cs typeface="Calibri" panose="020F0502020204030204" pitchFamily="34" charset="0"/>
              </a:rPr>
              <a:t>and </a:t>
            </a:r>
            <a:r>
              <a:rPr sz="2400" spc="-265" dirty="0">
                <a:solidFill>
                  <a:srgbClr val="292929"/>
                </a:solidFill>
                <a:latin typeface="Calibri" panose="020F0502020204030204" pitchFamily="34" charset="0"/>
                <a:cs typeface="Calibri" panose="020F0502020204030204" pitchFamily="34" charset="0"/>
              </a:rPr>
              <a:t>SSO </a:t>
            </a:r>
            <a:r>
              <a:rPr lang="it-IT" sz="2400" spc="-265" dirty="0">
                <a:solidFill>
                  <a:srgbClr val="292929"/>
                </a:solidFill>
                <a:latin typeface="Calibri" panose="020F0502020204030204" pitchFamily="34" charset="0"/>
                <a:cs typeface="Calibri" panose="020F0502020204030204" pitchFamily="34" charset="0"/>
              </a:rPr>
              <a:t> </a:t>
            </a:r>
            <a:r>
              <a:rPr sz="2400" spc="-100" dirty="0">
                <a:solidFill>
                  <a:srgbClr val="292929"/>
                </a:solidFill>
                <a:latin typeface="Calibri" panose="020F0502020204030204" pitchFamily="34" charset="0"/>
                <a:cs typeface="Calibri" panose="020F0502020204030204" pitchFamily="34" charset="0"/>
              </a:rPr>
              <a:t>have </a:t>
            </a:r>
            <a:r>
              <a:rPr sz="2400" spc="-35" dirty="0">
                <a:solidFill>
                  <a:srgbClr val="292929"/>
                </a:solidFill>
                <a:latin typeface="Calibri" panose="020F0502020204030204" pitchFamily="34" charset="0"/>
                <a:cs typeface="Calibri" panose="020F0502020204030204" pitchFamily="34" charset="0"/>
              </a:rPr>
              <a:t>the  highest </a:t>
            </a:r>
            <a:r>
              <a:rPr sz="2400" spc="-125" dirty="0">
                <a:solidFill>
                  <a:srgbClr val="292929"/>
                </a:solidFill>
                <a:latin typeface="Calibri" panose="020F0502020204030204" pitchFamily="34" charset="0"/>
                <a:cs typeface="Calibri" panose="020F0502020204030204" pitchFamily="34" charset="0"/>
              </a:rPr>
              <a:t>success </a:t>
            </a:r>
            <a:r>
              <a:rPr sz="2400" spc="-55" dirty="0">
                <a:solidFill>
                  <a:srgbClr val="292929"/>
                </a:solidFill>
                <a:latin typeface="Calibri" panose="020F0502020204030204" pitchFamily="34" charset="0"/>
                <a:cs typeface="Calibri" panose="020F0502020204030204" pitchFamily="34" charset="0"/>
              </a:rPr>
              <a:t>rate</a:t>
            </a:r>
            <a:r>
              <a:rPr lang="it-IT" sz="2400" spc="-55" dirty="0">
                <a:solidFill>
                  <a:srgbClr val="292929"/>
                </a:solidFill>
                <a:latin typeface="Calibri" panose="020F0502020204030204" pitchFamily="34" charset="0"/>
                <a:cs typeface="Calibri" panose="020F0502020204030204" pitchFamily="34" charset="0"/>
              </a:rPr>
              <a:t>.</a:t>
            </a:r>
            <a:r>
              <a:rPr sz="2400" spc="-55" dirty="0">
                <a:solidFill>
                  <a:srgbClr val="292929"/>
                </a:solidFill>
                <a:latin typeface="Calibri" panose="020F0502020204030204" pitchFamily="34" charset="0"/>
                <a:cs typeface="Calibri" panose="020F0502020204030204" pitchFamily="34" charset="0"/>
              </a:rPr>
              <a:t> </a:t>
            </a:r>
            <a:r>
              <a:rPr lang="it-IT" sz="2400" spc="-55" dirty="0" err="1">
                <a:solidFill>
                  <a:srgbClr val="292929"/>
                </a:solidFill>
                <a:latin typeface="Calibri" panose="020F0502020204030204" pitchFamily="34" charset="0"/>
                <a:cs typeface="Calibri" panose="020F0502020204030204" pitchFamily="34" charset="0"/>
              </a:rPr>
              <a:t>Vleo</a:t>
            </a:r>
            <a:r>
              <a:rPr lang="it-IT" sz="2400" spc="-55" dirty="0">
                <a:solidFill>
                  <a:srgbClr val="292929"/>
                </a:solidFill>
                <a:latin typeface="Calibri" panose="020F0502020204030204" pitchFamily="34" charset="0"/>
                <a:cs typeface="Calibri" panose="020F0502020204030204" pitchFamily="34" charset="0"/>
              </a:rPr>
              <a:t> </a:t>
            </a:r>
            <a:r>
              <a:rPr lang="it-IT" sz="2400" spc="-55" dirty="0" err="1">
                <a:solidFill>
                  <a:srgbClr val="292929"/>
                </a:solidFill>
                <a:latin typeface="Calibri" panose="020F0502020204030204" pitchFamily="34" charset="0"/>
                <a:cs typeface="Calibri" panose="020F0502020204030204" pitchFamily="34" charset="0"/>
              </a:rPr>
              <a:t>has</a:t>
            </a:r>
            <a:r>
              <a:rPr lang="it-IT" sz="2400" spc="-55" dirty="0">
                <a:solidFill>
                  <a:srgbClr val="292929"/>
                </a:solidFill>
                <a:latin typeface="Calibri" panose="020F0502020204030204" pitchFamily="34" charset="0"/>
                <a:cs typeface="Calibri" panose="020F0502020204030204" pitchFamily="34" charset="0"/>
              </a:rPr>
              <a:t> 85% success rate </a:t>
            </a:r>
            <a:r>
              <a:rPr lang="it-IT" sz="2400" spc="-55" dirty="0" err="1">
                <a:solidFill>
                  <a:srgbClr val="292929"/>
                </a:solidFill>
                <a:latin typeface="Calibri" panose="020F0502020204030204" pitchFamily="34" charset="0"/>
                <a:cs typeface="Calibri" panose="020F0502020204030204" pitchFamily="34" charset="0"/>
              </a:rPr>
              <a:t>while</a:t>
            </a:r>
            <a:r>
              <a:rPr lang="it-IT" sz="2400" spc="-55" dirty="0">
                <a:solidFill>
                  <a:srgbClr val="292929"/>
                </a:solidFill>
                <a:latin typeface="Calibri" panose="020F0502020204030204" pitchFamily="34" charset="0"/>
                <a:cs typeface="Calibri" panose="020F0502020204030204" pitchFamily="34" charset="0"/>
              </a:rPr>
              <a:t> the </a:t>
            </a:r>
            <a:r>
              <a:rPr lang="it-IT" sz="2400" spc="-55" dirty="0" err="1">
                <a:solidFill>
                  <a:srgbClr val="292929"/>
                </a:solidFill>
                <a:latin typeface="Calibri" panose="020F0502020204030204" pitchFamily="34" charset="0"/>
                <a:cs typeface="Calibri" panose="020F0502020204030204" pitchFamily="34" charset="0"/>
              </a:rPr>
              <a:t>others</a:t>
            </a:r>
            <a:r>
              <a:rPr lang="it-IT" sz="2400" spc="-55" dirty="0">
                <a:solidFill>
                  <a:srgbClr val="292929"/>
                </a:solidFill>
                <a:latin typeface="Calibri" panose="020F0502020204030204" pitchFamily="34" charset="0"/>
                <a:cs typeface="Calibri" panose="020F0502020204030204" pitchFamily="34" charset="0"/>
              </a:rPr>
              <a:t> </a:t>
            </a:r>
            <a:r>
              <a:rPr lang="it-IT" sz="2400" spc="-55" dirty="0" err="1">
                <a:solidFill>
                  <a:srgbClr val="292929"/>
                </a:solidFill>
                <a:latin typeface="Calibri" panose="020F0502020204030204" pitchFamily="34" charset="0"/>
                <a:cs typeface="Calibri" panose="020F0502020204030204" pitchFamily="34" charset="0"/>
              </a:rPr>
              <a:t>have</a:t>
            </a:r>
            <a:r>
              <a:rPr lang="it-IT" sz="2400" spc="-55" dirty="0">
                <a:solidFill>
                  <a:srgbClr val="292929"/>
                </a:solidFill>
                <a:latin typeface="Calibri" panose="020F0502020204030204" pitchFamily="34" charset="0"/>
                <a:cs typeface="Calibri" panose="020F0502020204030204" pitchFamily="34" charset="0"/>
              </a:rPr>
              <a:t> </a:t>
            </a:r>
            <a:r>
              <a:rPr lang="it-IT" sz="2400" spc="-55" dirty="0" err="1">
                <a:solidFill>
                  <a:srgbClr val="292929"/>
                </a:solidFill>
                <a:latin typeface="Calibri" panose="020F0502020204030204" pitchFamily="34" charset="0"/>
                <a:cs typeface="Calibri" panose="020F0502020204030204" pitchFamily="34" charset="0"/>
              </a:rPr>
              <a:t>between</a:t>
            </a:r>
            <a:r>
              <a:rPr lang="it-IT" sz="2400" spc="-55" dirty="0">
                <a:solidFill>
                  <a:srgbClr val="292929"/>
                </a:solidFill>
                <a:latin typeface="Calibri" panose="020F0502020204030204" pitchFamily="34" charset="0"/>
                <a:cs typeface="Calibri" panose="020F0502020204030204" pitchFamily="34" charset="0"/>
              </a:rPr>
              <a:t> 45% and 70 % success rate. S</a:t>
            </a:r>
            <a:r>
              <a:rPr sz="2400" spc="-240" dirty="0">
                <a:solidFill>
                  <a:srgbClr val="292929"/>
                </a:solidFill>
                <a:latin typeface="Calibri" panose="020F0502020204030204" pitchFamily="34" charset="0"/>
                <a:cs typeface="Calibri" panose="020F0502020204030204" pitchFamily="34" charset="0"/>
              </a:rPr>
              <a:t>O</a:t>
            </a:r>
            <a:r>
              <a:rPr lang="it-IT" sz="2400" spc="-240" dirty="0">
                <a:solidFill>
                  <a:srgbClr val="292929"/>
                </a:solidFill>
                <a:latin typeface="Calibri" panose="020F0502020204030204" pitchFamily="34" charset="0"/>
                <a:cs typeface="Calibri" panose="020F0502020204030204" pitchFamily="34" charset="0"/>
              </a:rPr>
              <a:t> </a:t>
            </a:r>
            <a:r>
              <a:rPr sz="2400" spc="-240" dirty="0">
                <a:solidFill>
                  <a:srgbClr val="292929"/>
                </a:solidFill>
                <a:latin typeface="Calibri" panose="020F0502020204030204" pitchFamily="34" charset="0"/>
                <a:cs typeface="Calibri" panose="020F0502020204030204" pitchFamily="34" charset="0"/>
              </a:rPr>
              <a:t> </a:t>
            </a:r>
            <a:r>
              <a:rPr sz="2400" spc="-114" dirty="0">
                <a:solidFill>
                  <a:srgbClr val="292929"/>
                </a:solidFill>
                <a:latin typeface="Calibri" panose="020F0502020204030204" pitchFamily="34" charset="0"/>
                <a:cs typeface="Calibri" panose="020F0502020204030204" pitchFamily="34" charset="0"/>
              </a:rPr>
              <a:t>has </a:t>
            </a:r>
            <a:r>
              <a:rPr sz="2400" spc="-35" dirty="0">
                <a:solidFill>
                  <a:srgbClr val="292929"/>
                </a:solidFill>
                <a:latin typeface="Calibri" panose="020F0502020204030204" pitchFamily="34" charset="0"/>
                <a:cs typeface="Calibri" panose="020F0502020204030204" pitchFamily="34" charset="0"/>
              </a:rPr>
              <a:t>no  </a:t>
            </a:r>
            <a:r>
              <a:rPr sz="2400" spc="-90" dirty="0">
                <a:solidFill>
                  <a:srgbClr val="292929"/>
                </a:solidFill>
                <a:latin typeface="Calibri" panose="020F0502020204030204" pitchFamily="34" charset="0"/>
                <a:cs typeface="Calibri" panose="020F0502020204030204" pitchFamily="34" charset="0"/>
              </a:rPr>
              <a:t>successful </a:t>
            </a:r>
            <a:r>
              <a:rPr sz="2400" spc="-75" dirty="0" err="1">
                <a:solidFill>
                  <a:srgbClr val="292929"/>
                </a:solidFill>
                <a:latin typeface="Calibri" panose="020F0502020204030204" pitchFamily="34" charset="0"/>
                <a:cs typeface="Calibri" panose="020F0502020204030204" pitchFamily="34" charset="0"/>
              </a:rPr>
              <a:t>launc</a:t>
            </a:r>
            <a:r>
              <a:rPr lang="it-IT" sz="2400" spc="-75" dirty="0">
                <a:solidFill>
                  <a:srgbClr val="292929"/>
                </a:solidFill>
                <a:latin typeface="Calibri" panose="020F0502020204030204" pitchFamily="34" charset="0"/>
                <a:cs typeface="Calibri" panose="020F0502020204030204" pitchFamily="34" charset="0"/>
              </a:rPr>
              <a:t>h </a:t>
            </a:r>
            <a:r>
              <a:rPr lang="it-IT" sz="2400" spc="-75" dirty="0" err="1">
                <a:solidFill>
                  <a:srgbClr val="292929"/>
                </a:solidFill>
                <a:latin typeface="Calibri" panose="020F0502020204030204" pitchFamily="34" charset="0"/>
                <a:cs typeface="Calibri" panose="020F0502020204030204" pitchFamily="34" charset="0"/>
              </a:rPr>
              <a:t>based</a:t>
            </a:r>
            <a:r>
              <a:rPr lang="it-IT" sz="2400" spc="-75" dirty="0">
                <a:solidFill>
                  <a:srgbClr val="292929"/>
                </a:solidFill>
                <a:latin typeface="Calibri" panose="020F0502020204030204" pitchFamily="34" charset="0"/>
                <a:cs typeface="Calibri" panose="020F0502020204030204" pitchFamily="34" charset="0"/>
              </a:rPr>
              <a:t> on data </a:t>
            </a:r>
            <a:r>
              <a:rPr lang="it-IT" sz="2400" spc="-75" dirty="0" err="1">
                <a:solidFill>
                  <a:srgbClr val="292929"/>
                </a:solidFill>
                <a:latin typeface="Calibri" panose="020F0502020204030204" pitchFamily="34" charset="0"/>
                <a:cs typeface="Calibri" panose="020F0502020204030204" pitchFamily="34" charset="0"/>
              </a:rPr>
              <a:t>available</a:t>
            </a:r>
            <a:endParaRPr sz="2400" dirty="0">
              <a:latin typeface="Calibri" panose="020F0502020204030204" pitchFamily="34" charset="0"/>
              <a:cs typeface="Calibri" panose="020F0502020204030204" pitchFamily="34" charset="0"/>
            </a:endParaRPr>
          </a:p>
        </p:txBody>
      </p:sp>
      <p:pic>
        <p:nvPicPr>
          <p:cNvPr id="9" name="Immagine 8">
            <a:extLst>
              <a:ext uri="{FF2B5EF4-FFF2-40B4-BE49-F238E27FC236}">
                <a16:creationId xmlns:a16="http://schemas.microsoft.com/office/drawing/2014/main" id="{9B322BA7-5B40-D0FF-C287-7304FAA8A6F1}"/>
              </a:ext>
            </a:extLst>
          </p:cNvPr>
          <p:cNvPicPr>
            <a:picLocks noChangeAspect="1"/>
          </p:cNvPicPr>
          <p:nvPr/>
        </p:nvPicPr>
        <p:blipFill>
          <a:blip r:embed="rId5"/>
          <a:stretch>
            <a:fillRect/>
          </a:stretch>
        </p:blipFill>
        <p:spPr>
          <a:xfrm>
            <a:off x="209550" y="6251744"/>
            <a:ext cx="7903318" cy="61912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dirty="0"/>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magine 5">
            <a:extLst>
              <a:ext uri="{FF2B5EF4-FFF2-40B4-BE49-F238E27FC236}">
                <a16:creationId xmlns:a16="http://schemas.microsoft.com/office/drawing/2014/main" id="{FAA1808C-8818-79A8-873B-0D70F7575764}"/>
              </a:ext>
            </a:extLst>
          </p:cNvPr>
          <p:cNvPicPr>
            <a:picLocks noChangeAspect="1"/>
          </p:cNvPicPr>
          <p:nvPr/>
        </p:nvPicPr>
        <p:blipFill>
          <a:blip r:embed="rId3"/>
          <a:stretch>
            <a:fillRect/>
          </a:stretch>
        </p:blipFill>
        <p:spPr>
          <a:xfrm>
            <a:off x="0" y="1350102"/>
            <a:ext cx="7913828" cy="4969248"/>
          </a:xfrm>
          <a:prstGeom prst="rect">
            <a:avLst/>
          </a:prstGeom>
        </p:spPr>
      </p:pic>
      <p:pic>
        <p:nvPicPr>
          <p:cNvPr id="8" name="Immagine 7">
            <a:extLst>
              <a:ext uri="{FF2B5EF4-FFF2-40B4-BE49-F238E27FC236}">
                <a16:creationId xmlns:a16="http://schemas.microsoft.com/office/drawing/2014/main" id="{1E5586F5-7C60-F4CD-A70B-D00058BCDF2F}"/>
              </a:ext>
            </a:extLst>
          </p:cNvPr>
          <p:cNvPicPr>
            <a:picLocks noChangeAspect="1"/>
          </p:cNvPicPr>
          <p:nvPr/>
        </p:nvPicPr>
        <p:blipFill>
          <a:blip r:embed="rId4"/>
          <a:stretch>
            <a:fillRect/>
          </a:stretch>
        </p:blipFill>
        <p:spPr>
          <a:xfrm>
            <a:off x="-135796" y="6479905"/>
            <a:ext cx="8185420" cy="251307"/>
          </a:xfrm>
          <a:prstGeom prst="rect">
            <a:avLst/>
          </a:prstGeom>
        </p:spPr>
      </p:pic>
      <p:sp>
        <p:nvSpPr>
          <p:cNvPr id="9" name="object 2">
            <a:extLst>
              <a:ext uri="{FF2B5EF4-FFF2-40B4-BE49-F238E27FC236}">
                <a16:creationId xmlns:a16="http://schemas.microsoft.com/office/drawing/2014/main" id="{792AA5B8-DC6E-5A05-DB3A-61B7AFCAB150}"/>
              </a:ext>
            </a:extLst>
          </p:cNvPr>
          <p:cNvSpPr txBox="1"/>
          <p:nvPr/>
        </p:nvSpPr>
        <p:spPr>
          <a:xfrm>
            <a:off x="8049624" y="2465958"/>
            <a:ext cx="3532776" cy="3337452"/>
          </a:xfrm>
          <a:prstGeom prst="rect">
            <a:avLst/>
          </a:prstGeom>
        </p:spPr>
        <p:txBody>
          <a:bodyPr vert="horz" wrap="square" lIns="0" tIns="13335" rIns="0" bIns="0" rtlCol="0">
            <a:spAutoFit/>
          </a:bodyPr>
          <a:lstStyle/>
          <a:p>
            <a:pPr marL="241300" marR="5080" indent="-228600">
              <a:lnSpc>
                <a:spcPct val="100000"/>
              </a:lnSpc>
              <a:spcBef>
                <a:spcPts val="105"/>
              </a:spcBef>
              <a:buFont typeface="Arial"/>
              <a:buChar char="•"/>
              <a:tabLst>
                <a:tab pos="241300" algn="l"/>
                <a:tab pos="241935" algn="l"/>
              </a:tabLst>
            </a:pPr>
            <a:r>
              <a:rPr sz="2400" spc="-80" dirty="0">
                <a:latin typeface="Calibri" panose="020F0502020204030204" pitchFamily="34" charset="0"/>
                <a:cs typeface="Calibri" panose="020F0502020204030204" pitchFamily="34" charset="0"/>
              </a:rPr>
              <a:t>In </a:t>
            </a:r>
            <a:r>
              <a:rPr sz="2400" spc="-30" dirty="0">
                <a:latin typeface="Calibri" panose="020F0502020204030204" pitchFamily="34" charset="0"/>
                <a:cs typeface="Calibri" panose="020F0502020204030204" pitchFamily="34" charset="0"/>
              </a:rPr>
              <a:t>the </a:t>
            </a:r>
            <a:r>
              <a:rPr sz="2400" spc="-175" dirty="0">
                <a:latin typeface="Calibri" panose="020F0502020204030204" pitchFamily="34" charset="0"/>
                <a:cs typeface="Calibri" panose="020F0502020204030204" pitchFamily="34" charset="0"/>
              </a:rPr>
              <a:t>LEO </a:t>
            </a:r>
            <a:r>
              <a:rPr sz="2400" spc="25" dirty="0">
                <a:latin typeface="Calibri" panose="020F0502020204030204" pitchFamily="34" charset="0"/>
                <a:cs typeface="Calibri" panose="020F0502020204030204" pitchFamily="34" charset="0"/>
              </a:rPr>
              <a:t>orbit </a:t>
            </a:r>
            <a:r>
              <a:rPr sz="2400" spc="-30" dirty="0">
                <a:latin typeface="Calibri" panose="020F0502020204030204" pitchFamily="34" charset="0"/>
                <a:cs typeface="Calibri" panose="020F0502020204030204" pitchFamily="34" charset="0"/>
              </a:rPr>
              <a:t>the </a:t>
            </a:r>
            <a:r>
              <a:rPr lang="it-IT" sz="2400" spc="-135" dirty="0">
                <a:latin typeface="Calibri" panose="020F0502020204030204" pitchFamily="34" charset="0"/>
                <a:cs typeface="Calibri" panose="020F0502020204030204" pitchFamily="34" charset="0"/>
              </a:rPr>
              <a:t>landing </a:t>
            </a:r>
            <a:r>
              <a:rPr lang="it-IT" sz="2400" spc="-135" dirty="0" err="1">
                <a:latin typeface="Calibri" panose="020F0502020204030204" pitchFamily="34" charset="0"/>
                <a:cs typeface="Calibri" panose="020F0502020204030204" pitchFamily="34" charset="0"/>
              </a:rPr>
              <a:t>tends</a:t>
            </a:r>
            <a:r>
              <a:rPr lang="it-IT" sz="2400" spc="-135" dirty="0">
                <a:latin typeface="Calibri" panose="020F0502020204030204" pitchFamily="34" charset="0"/>
                <a:cs typeface="Calibri" panose="020F0502020204030204" pitchFamily="34" charset="0"/>
              </a:rPr>
              <a:t> to be </a:t>
            </a:r>
            <a:r>
              <a:rPr lang="it-IT" sz="2400" spc="-135" dirty="0" err="1">
                <a:latin typeface="Calibri" panose="020F0502020204030204" pitchFamily="34" charset="0"/>
                <a:cs typeface="Calibri" panose="020F0502020204030204" pitchFamily="34" charset="0"/>
              </a:rPr>
              <a:t>successful</a:t>
            </a:r>
            <a:r>
              <a:rPr lang="it-IT" sz="2400" spc="-135" dirty="0">
                <a:latin typeface="Calibri" panose="020F0502020204030204" pitchFamily="34" charset="0"/>
                <a:cs typeface="Calibri" panose="020F0502020204030204" pitchFamily="34" charset="0"/>
              </a:rPr>
              <a:t> with </a:t>
            </a:r>
            <a:r>
              <a:rPr lang="it-IT" sz="2400" spc="-135" dirty="0" err="1">
                <a:latin typeface="Calibri" panose="020F0502020204030204" pitchFamily="34" charset="0"/>
                <a:cs typeface="Calibri" panose="020F0502020204030204" pitchFamily="34" charset="0"/>
              </a:rPr>
              <a:t>increasing</a:t>
            </a:r>
            <a:r>
              <a:rPr lang="it-IT" sz="2400" spc="-135" dirty="0">
                <a:latin typeface="Calibri" panose="020F0502020204030204" pitchFamily="34" charset="0"/>
                <a:cs typeface="Calibri" panose="020F0502020204030204" pitchFamily="34" charset="0"/>
              </a:rPr>
              <a:t> the </a:t>
            </a:r>
            <a:r>
              <a:rPr lang="it-IT" sz="2400" spc="-135" dirty="0" err="1">
                <a:latin typeface="Calibri" panose="020F0502020204030204" pitchFamily="34" charset="0"/>
                <a:cs typeface="Calibri" panose="020F0502020204030204" pitchFamily="34" charset="0"/>
              </a:rPr>
              <a:t>number</a:t>
            </a:r>
            <a:r>
              <a:rPr lang="it-IT" sz="2400" spc="-135" dirty="0">
                <a:latin typeface="Calibri" panose="020F0502020204030204" pitchFamily="34" charset="0"/>
                <a:cs typeface="Calibri" panose="020F0502020204030204" pitchFamily="34" charset="0"/>
              </a:rPr>
              <a:t> of </a:t>
            </a:r>
            <a:r>
              <a:rPr lang="it-IT" sz="2400" spc="-135" dirty="0" err="1">
                <a:latin typeface="Calibri" panose="020F0502020204030204" pitchFamily="34" charset="0"/>
                <a:cs typeface="Calibri" panose="020F0502020204030204" pitchFamily="34" charset="0"/>
              </a:rPr>
              <a:t>flight</a:t>
            </a:r>
            <a:r>
              <a:rPr lang="it-IT" sz="2400" spc="-135" dirty="0">
                <a:latin typeface="Calibri" panose="020F0502020204030204" pitchFamily="34" charset="0"/>
                <a:cs typeface="Calibri" panose="020F0502020204030204" pitchFamily="34" charset="0"/>
              </a:rPr>
              <a:t>. </a:t>
            </a:r>
            <a:r>
              <a:rPr lang="it-IT" sz="2400" spc="-135" dirty="0" err="1">
                <a:latin typeface="Calibri" panose="020F0502020204030204" pitchFamily="34" charset="0"/>
                <a:cs typeface="Calibri" panose="020F0502020204030204" pitchFamily="34" charset="0"/>
              </a:rPr>
              <a:t>Likewise</a:t>
            </a:r>
            <a:r>
              <a:rPr lang="it-IT" sz="2400" spc="-135" dirty="0">
                <a:latin typeface="Calibri" panose="020F0502020204030204" pitchFamily="34" charset="0"/>
                <a:cs typeface="Calibri" panose="020F0502020204030204" pitchFamily="34" charset="0"/>
              </a:rPr>
              <a:t> VLEO</a:t>
            </a:r>
            <a:r>
              <a:rPr lang="it-IT" sz="2400" spc="-10" dirty="0">
                <a:latin typeface="Calibri" panose="020F0502020204030204" pitchFamily="34" charset="0"/>
                <a:cs typeface="Calibri" panose="020F0502020204030204" pitchFamily="34" charset="0"/>
              </a:rPr>
              <a:t> </a:t>
            </a:r>
            <a:r>
              <a:rPr lang="it-IT" sz="2400" spc="-10" dirty="0" err="1">
                <a:latin typeface="Calibri" panose="020F0502020204030204" pitchFamily="34" charset="0"/>
                <a:cs typeface="Calibri" panose="020F0502020204030204" pitchFamily="34" charset="0"/>
              </a:rPr>
              <a:t>while</a:t>
            </a:r>
            <a:r>
              <a:rPr lang="it-IT" sz="2400" spc="-10" dirty="0">
                <a:latin typeface="Calibri" panose="020F0502020204030204" pitchFamily="34" charset="0"/>
                <a:cs typeface="Calibri" panose="020F0502020204030204" pitchFamily="34" charset="0"/>
              </a:rPr>
              <a:t> SSO </a:t>
            </a:r>
            <a:r>
              <a:rPr lang="it-IT" sz="2400" spc="-10" dirty="0" err="1">
                <a:latin typeface="Calibri" panose="020F0502020204030204" pitchFamily="34" charset="0"/>
                <a:cs typeface="Calibri" panose="020F0502020204030204" pitchFamily="34" charset="0"/>
              </a:rPr>
              <a:t>always</a:t>
            </a:r>
            <a:r>
              <a:rPr lang="it-IT" sz="2400" spc="-10" dirty="0">
                <a:latin typeface="Calibri" panose="020F0502020204030204" pitchFamily="34" charset="0"/>
                <a:cs typeface="Calibri" panose="020F0502020204030204" pitchFamily="34" charset="0"/>
              </a:rPr>
              <a:t> shows positive landing. </a:t>
            </a:r>
            <a:r>
              <a:rPr lang="it-IT" sz="2400" spc="-10" dirty="0" err="1">
                <a:latin typeface="Calibri" panose="020F0502020204030204" pitchFamily="34" charset="0"/>
                <a:cs typeface="Calibri" panose="020F0502020204030204" pitchFamily="34" charset="0"/>
              </a:rPr>
              <a:t>Finally</a:t>
            </a:r>
            <a:r>
              <a:rPr lang="it-IT" sz="2400" spc="-10" dirty="0">
                <a:latin typeface="Calibri" panose="020F0502020204030204" pitchFamily="34" charset="0"/>
                <a:cs typeface="Calibri" panose="020F0502020204030204" pitchFamily="34" charset="0"/>
              </a:rPr>
              <a:t> t</a:t>
            </a:r>
            <a:r>
              <a:rPr sz="2400" spc="-35" dirty="0">
                <a:latin typeface="Calibri" panose="020F0502020204030204" pitchFamily="34" charset="0"/>
                <a:cs typeface="Calibri" panose="020F0502020204030204" pitchFamily="34" charset="0"/>
              </a:rPr>
              <a:t>here </a:t>
            </a:r>
            <a:r>
              <a:rPr sz="2400" spc="-114" dirty="0">
                <a:latin typeface="Calibri" panose="020F0502020204030204" pitchFamily="34" charset="0"/>
                <a:cs typeface="Calibri" panose="020F0502020204030204" pitchFamily="34" charset="0"/>
              </a:rPr>
              <a:t>seems </a:t>
            </a:r>
            <a:r>
              <a:rPr sz="2400" spc="40" dirty="0">
                <a:latin typeface="Calibri" panose="020F0502020204030204" pitchFamily="34" charset="0"/>
                <a:cs typeface="Calibri" panose="020F0502020204030204" pitchFamily="34" charset="0"/>
              </a:rPr>
              <a:t>to </a:t>
            </a:r>
            <a:r>
              <a:rPr sz="2400" spc="-50" dirty="0">
                <a:latin typeface="Calibri" panose="020F0502020204030204" pitchFamily="34" charset="0"/>
                <a:cs typeface="Calibri" panose="020F0502020204030204" pitchFamily="34" charset="0"/>
              </a:rPr>
              <a:t>be </a:t>
            </a:r>
            <a:r>
              <a:rPr sz="2400" spc="-30" dirty="0">
                <a:latin typeface="Calibri" panose="020F0502020204030204" pitchFamily="34" charset="0"/>
                <a:cs typeface="Calibri" panose="020F0502020204030204" pitchFamily="34" charset="0"/>
              </a:rPr>
              <a:t>no </a:t>
            </a:r>
            <a:r>
              <a:rPr sz="2400" spc="-25" dirty="0">
                <a:latin typeface="Calibri" panose="020F0502020204030204" pitchFamily="34" charset="0"/>
                <a:cs typeface="Calibri" panose="020F0502020204030204" pitchFamily="34" charset="0"/>
              </a:rPr>
              <a:t>relationship </a:t>
            </a:r>
            <a:r>
              <a:rPr sz="2400" spc="-50" dirty="0">
                <a:latin typeface="Calibri" panose="020F0502020204030204" pitchFamily="34" charset="0"/>
                <a:cs typeface="Calibri" panose="020F0502020204030204" pitchFamily="34" charset="0"/>
              </a:rPr>
              <a:t>between </a:t>
            </a:r>
            <a:r>
              <a:rPr sz="2400" spc="20" dirty="0">
                <a:latin typeface="Calibri" panose="020F0502020204030204" pitchFamily="34" charset="0"/>
                <a:cs typeface="Calibri" panose="020F0502020204030204" pitchFamily="34" charset="0"/>
              </a:rPr>
              <a:t>flight </a:t>
            </a:r>
            <a:r>
              <a:rPr sz="2400" spc="-45" dirty="0">
                <a:latin typeface="Calibri" panose="020F0502020204030204" pitchFamily="34" charset="0"/>
                <a:cs typeface="Calibri" panose="020F0502020204030204" pitchFamily="34" charset="0"/>
              </a:rPr>
              <a:t>number </a:t>
            </a:r>
            <a:r>
              <a:rPr lang="it-IT" sz="2400" spc="-65" dirty="0">
                <a:latin typeface="Calibri" panose="020F0502020204030204" pitchFamily="34" charset="0"/>
                <a:cs typeface="Calibri" panose="020F0502020204030204" pitchFamily="34" charset="0"/>
              </a:rPr>
              <a:t>and success rate </a:t>
            </a:r>
            <a:r>
              <a:rPr sz="2400" spc="-10" dirty="0">
                <a:latin typeface="Calibri" panose="020F0502020204030204" pitchFamily="34" charset="0"/>
                <a:cs typeface="Calibri" panose="020F0502020204030204" pitchFamily="34" charset="0"/>
              </a:rPr>
              <a:t>in </a:t>
            </a:r>
            <a:r>
              <a:rPr sz="2400" spc="-229" dirty="0">
                <a:latin typeface="Calibri" panose="020F0502020204030204" pitchFamily="34" charset="0"/>
                <a:cs typeface="Calibri" panose="020F0502020204030204" pitchFamily="34" charset="0"/>
              </a:rPr>
              <a:t>GTO</a:t>
            </a:r>
            <a:r>
              <a:rPr sz="2400" spc="-170" dirty="0">
                <a:latin typeface="Calibri" panose="020F0502020204030204" pitchFamily="34" charset="0"/>
                <a:cs typeface="Calibri" panose="020F0502020204030204" pitchFamily="34" charset="0"/>
              </a:rPr>
              <a:t> </a:t>
            </a:r>
            <a:r>
              <a:rPr sz="2400" spc="5" dirty="0">
                <a:latin typeface="Calibri" panose="020F0502020204030204" pitchFamily="34" charset="0"/>
                <a:cs typeface="Calibri" panose="020F0502020204030204" pitchFamily="34" charset="0"/>
              </a:rPr>
              <a:t>orbit.</a:t>
            </a:r>
            <a:endParaRPr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dirty="0"/>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magine 5">
            <a:extLst>
              <a:ext uri="{FF2B5EF4-FFF2-40B4-BE49-F238E27FC236}">
                <a16:creationId xmlns:a16="http://schemas.microsoft.com/office/drawing/2014/main" id="{68613022-AD4D-2214-8F1A-83DF9F5651C8}"/>
              </a:ext>
            </a:extLst>
          </p:cNvPr>
          <p:cNvPicPr>
            <a:picLocks noChangeAspect="1"/>
          </p:cNvPicPr>
          <p:nvPr/>
        </p:nvPicPr>
        <p:blipFill>
          <a:blip r:embed="rId3"/>
          <a:stretch>
            <a:fillRect/>
          </a:stretch>
        </p:blipFill>
        <p:spPr>
          <a:xfrm>
            <a:off x="865560" y="1597572"/>
            <a:ext cx="6469250" cy="4428001"/>
          </a:xfrm>
          <a:prstGeom prst="rect">
            <a:avLst/>
          </a:prstGeom>
        </p:spPr>
      </p:pic>
      <p:pic>
        <p:nvPicPr>
          <p:cNvPr id="8" name="Immagine 7">
            <a:extLst>
              <a:ext uri="{FF2B5EF4-FFF2-40B4-BE49-F238E27FC236}">
                <a16:creationId xmlns:a16="http://schemas.microsoft.com/office/drawing/2014/main" id="{A120919F-9442-A106-5F02-C53A7B492287}"/>
              </a:ext>
            </a:extLst>
          </p:cNvPr>
          <p:cNvPicPr>
            <a:picLocks noChangeAspect="1"/>
          </p:cNvPicPr>
          <p:nvPr/>
        </p:nvPicPr>
        <p:blipFill>
          <a:blip r:embed="rId4"/>
          <a:stretch>
            <a:fillRect/>
          </a:stretch>
        </p:blipFill>
        <p:spPr>
          <a:xfrm>
            <a:off x="897812" y="6135273"/>
            <a:ext cx="6469251" cy="216907"/>
          </a:xfrm>
          <a:prstGeom prst="rect">
            <a:avLst/>
          </a:prstGeom>
        </p:spPr>
      </p:pic>
      <p:sp>
        <p:nvSpPr>
          <p:cNvPr id="9" name="object 2">
            <a:extLst>
              <a:ext uri="{FF2B5EF4-FFF2-40B4-BE49-F238E27FC236}">
                <a16:creationId xmlns:a16="http://schemas.microsoft.com/office/drawing/2014/main" id="{48AC7158-F7FE-BFD8-7113-45DF08D05360}"/>
              </a:ext>
            </a:extLst>
          </p:cNvPr>
          <p:cNvSpPr txBox="1"/>
          <p:nvPr/>
        </p:nvSpPr>
        <p:spPr>
          <a:xfrm>
            <a:off x="7430876" y="2573868"/>
            <a:ext cx="4329463" cy="2741263"/>
          </a:xfrm>
          <a:prstGeom prst="rect">
            <a:avLst/>
          </a:prstGeom>
        </p:spPr>
        <p:txBody>
          <a:bodyPr vert="horz" wrap="square" lIns="0" tIns="43180" rIns="0" bIns="0" rtlCol="0">
            <a:spAutoFit/>
          </a:bodyPr>
          <a:lstStyle/>
          <a:p>
            <a:pPr marL="241300" marR="5080" indent="-228600">
              <a:lnSpc>
                <a:spcPct val="90000"/>
              </a:lnSpc>
              <a:spcBef>
                <a:spcPts val="340"/>
              </a:spcBef>
              <a:buFont typeface="Arial"/>
              <a:buChar char="•"/>
              <a:tabLst>
                <a:tab pos="240665" algn="l"/>
                <a:tab pos="241300" algn="l"/>
              </a:tabLst>
            </a:pPr>
            <a:r>
              <a:rPr sz="2400" spc="-229" dirty="0">
                <a:latin typeface="Calibri" panose="020F0502020204030204" pitchFamily="34" charset="0"/>
                <a:cs typeface="Calibri" panose="020F0502020204030204" pitchFamily="34" charset="0"/>
              </a:rPr>
              <a:t>GTO </a:t>
            </a:r>
            <a:r>
              <a:rPr lang="it-IT" sz="2400" spc="-229" dirty="0">
                <a:latin typeface="Calibri" panose="020F0502020204030204" pitchFamily="34" charset="0"/>
                <a:cs typeface="Calibri" panose="020F0502020204030204" pitchFamily="34" charset="0"/>
              </a:rPr>
              <a:t> su</a:t>
            </a:r>
            <a:r>
              <a:rPr lang="en-US" sz="2400" spc="-70" dirty="0">
                <a:latin typeface="Calibri" panose="020F0502020204030204" pitchFamily="34" charset="0"/>
                <a:cs typeface="Calibri" panose="020F0502020204030204" pitchFamily="34" charset="0"/>
              </a:rPr>
              <a:t>Polar, </a:t>
            </a:r>
            <a:r>
              <a:rPr lang="en-US" sz="2400" spc="-175" dirty="0">
                <a:latin typeface="Calibri" panose="020F0502020204030204" pitchFamily="34" charset="0"/>
                <a:cs typeface="Calibri" panose="020F0502020204030204" pitchFamily="34" charset="0"/>
              </a:rPr>
              <a:t>LEO </a:t>
            </a:r>
            <a:r>
              <a:rPr lang="en-US" sz="2400" spc="-60" dirty="0">
                <a:latin typeface="Calibri" panose="020F0502020204030204" pitchFamily="34" charset="0"/>
                <a:cs typeface="Calibri" panose="020F0502020204030204" pitchFamily="34" charset="0"/>
              </a:rPr>
              <a:t>and</a:t>
            </a:r>
            <a:r>
              <a:rPr lang="en-US" sz="2400" spc="-140" dirty="0">
                <a:latin typeface="Calibri" panose="020F0502020204030204" pitchFamily="34" charset="0"/>
                <a:cs typeface="Calibri" panose="020F0502020204030204" pitchFamily="34" charset="0"/>
              </a:rPr>
              <a:t> </a:t>
            </a:r>
            <a:r>
              <a:rPr lang="en-US" sz="2400" spc="-185" dirty="0">
                <a:latin typeface="Calibri" panose="020F0502020204030204" pitchFamily="34" charset="0"/>
                <a:cs typeface="Calibri" panose="020F0502020204030204" pitchFamily="34" charset="0"/>
              </a:rPr>
              <a:t>ISS show to have </a:t>
            </a:r>
            <a:r>
              <a:rPr lang="en-US" sz="2400" spc="-185" dirty="0" err="1">
                <a:latin typeface="Calibri" panose="020F0502020204030204" pitchFamily="34" charset="0"/>
                <a:cs typeface="Calibri" panose="020F0502020204030204" pitchFamily="34" charset="0"/>
              </a:rPr>
              <a:t>succesful</a:t>
            </a:r>
            <a:r>
              <a:rPr lang="en-US" sz="2400" spc="-185" dirty="0">
                <a:latin typeface="Calibri" panose="020F0502020204030204" pitchFamily="34" charset="0"/>
                <a:cs typeface="Calibri" panose="020F0502020204030204" pitchFamily="34" charset="0"/>
              </a:rPr>
              <a:t>  landing with big</a:t>
            </a:r>
            <a:r>
              <a:rPr lang="en-US" sz="2400" spc="-90" dirty="0">
                <a:latin typeface="Calibri" panose="020F0502020204030204" pitchFamily="34" charset="0"/>
                <a:cs typeface="Calibri" panose="020F0502020204030204" pitchFamily="34" charset="0"/>
              </a:rPr>
              <a:t> </a:t>
            </a:r>
            <a:r>
              <a:rPr lang="en-US" sz="2400" spc="-55" dirty="0">
                <a:latin typeface="Calibri" panose="020F0502020204030204" pitchFamily="34" charset="0"/>
                <a:cs typeface="Calibri" panose="020F0502020204030204" pitchFamily="34" charset="0"/>
              </a:rPr>
              <a:t>payloads </a:t>
            </a:r>
          </a:p>
          <a:p>
            <a:pPr marL="241300" marR="5080" indent="-228600">
              <a:lnSpc>
                <a:spcPct val="90000"/>
              </a:lnSpc>
              <a:spcBef>
                <a:spcPts val="340"/>
              </a:spcBef>
              <a:buFont typeface="Arial"/>
              <a:buChar char="•"/>
              <a:tabLst>
                <a:tab pos="240665" algn="l"/>
                <a:tab pos="241300" algn="l"/>
              </a:tabLst>
            </a:pPr>
            <a:r>
              <a:rPr lang="it-IT" sz="2400" spc="-229" dirty="0">
                <a:latin typeface="Calibri" panose="020F0502020204030204" pitchFamily="34" charset="0"/>
                <a:cs typeface="Calibri" panose="020F0502020204030204" pitchFamily="34" charset="0"/>
              </a:rPr>
              <a:t>Success rate  </a:t>
            </a:r>
            <a:r>
              <a:rPr lang="it-IT" sz="2400" spc="-229" dirty="0" err="1">
                <a:latin typeface="Calibri" panose="020F0502020204030204" pitchFamily="34" charset="0"/>
                <a:cs typeface="Calibri" panose="020F0502020204030204" pitchFamily="34" charset="0"/>
              </a:rPr>
              <a:t>does</a:t>
            </a:r>
            <a:r>
              <a:rPr lang="it-IT" sz="2400" spc="-229" dirty="0">
                <a:latin typeface="Calibri" panose="020F0502020204030204" pitchFamily="34" charset="0"/>
                <a:cs typeface="Calibri" panose="020F0502020204030204" pitchFamily="34" charset="0"/>
              </a:rPr>
              <a:t> </a:t>
            </a:r>
            <a:r>
              <a:rPr lang="it-IT" sz="2400" spc="-229" dirty="0" err="1">
                <a:latin typeface="Calibri" panose="020F0502020204030204" pitchFamily="34" charset="0"/>
                <a:cs typeface="Calibri" panose="020F0502020204030204" pitchFamily="34" charset="0"/>
              </a:rPr>
              <a:t>not</a:t>
            </a:r>
            <a:r>
              <a:rPr lang="it-IT" sz="2400" spc="-229" dirty="0">
                <a:latin typeface="Calibri" panose="020F0502020204030204" pitchFamily="34" charset="0"/>
                <a:cs typeface="Calibri" panose="020F0502020204030204" pitchFamily="34" charset="0"/>
              </a:rPr>
              <a:t> </a:t>
            </a:r>
            <a:r>
              <a:rPr lang="it-IT" sz="2400" spc="-229" dirty="0" err="1">
                <a:latin typeface="Calibri" panose="020F0502020204030204" pitchFamily="34" charset="0"/>
                <a:cs typeface="Calibri" panose="020F0502020204030204" pitchFamily="34" charset="0"/>
              </a:rPr>
              <a:t>seem</a:t>
            </a:r>
            <a:r>
              <a:rPr lang="it-IT" sz="2400" spc="-229" dirty="0">
                <a:latin typeface="Calibri" panose="020F0502020204030204" pitchFamily="34" charset="0"/>
                <a:cs typeface="Calibri" panose="020F0502020204030204" pitchFamily="34" charset="0"/>
              </a:rPr>
              <a:t> to be </a:t>
            </a:r>
            <a:r>
              <a:rPr lang="it-IT" sz="2400" spc="-229" dirty="0" err="1">
                <a:latin typeface="Calibri" panose="020F0502020204030204" pitchFamily="34" charset="0"/>
                <a:cs typeface="Calibri" panose="020F0502020204030204" pitchFamily="34" charset="0"/>
              </a:rPr>
              <a:t>influenced</a:t>
            </a:r>
            <a:r>
              <a:rPr lang="it-IT" sz="2400" spc="-229" dirty="0">
                <a:latin typeface="Calibri" panose="020F0502020204030204" pitchFamily="34" charset="0"/>
                <a:cs typeface="Calibri" panose="020F0502020204030204" pitchFamily="34" charset="0"/>
              </a:rPr>
              <a:t> by </a:t>
            </a:r>
            <a:r>
              <a:rPr lang="it-IT" sz="2400" spc="-229" dirty="0" err="1">
                <a:latin typeface="Calibri" panose="020F0502020204030204" pitchFamily="34" charset="0"/>
                <a:cs typeface="Calibri" panose="020F0502020204030204" pitchFamily="34" charset="0"/>
              </a:rPr>
              <a:t>Pay</a:t>
            </a:r>
            <a:r>
              <a:rPr lang="it-IT" sz="2400" spc="-229" dirty="0">
                <a:latin typeface="Calibri" panose="020F0502020204030204" pitchFamily="34" charset="0"/>
                <a:cs typeface="Calibri" panose="020F0502020204030204" pitchFamily="34" charset="0"/>
              </a:rPr>
              <a:t> Load  Mass</a:t>
            </a:r>
            <a:r>
              <a:rPr lang="it-IT" sz="2400" spc="-85" dirty="0">
                <a:latin typeface="Calibri" panose="020F0502020204030204" pitchFamily="34" charset="0"/>
                <a:cs typeface="Calibri" panose="020F0502020204030204" pitchFamily="34" charset="0"/>
              </a:rPr>
              <a:t>ive. SSO </a:t>
            </a:r>
            <a:r>
              <a:rPr lang="it-IT" sz="2400" spc="-85" dirty="0" err="1">
                <a:latin typeface="Calibri" panose="020F0502020204030204" pitchFamily="34" charset="0"/>
                <a:cs typeface="Calibri" panose="020F0502020204030204" pitchFamily="34" charset="0"/>
              </a:rPr>
              <a:t>is</a:t>
            </a:r>
            <a:r>
              <a:rPr lang="it-IT" sz="2400" spc="-85" dirty="0">
                <a:latin typeface="Calibri" panose="020F0502020204030204" pitchFamily="34" charset="0"/>
                <a:cs typeface="Calibri" panose="020F0502020204030204" pitchFamily="34" charset="0"/>
              </a:rPr>
              <a:t> </a:t>
            </a:r>
            <a:r>
              <a:rPr lang="it-IT" sz="2400" spc="-85" dirty="0" err="1">
                <a:latin typeface="Calibri" panose="020F0502020204030204" pitchFamily="34" charset="0"/>
                <a:cs typeface="Calibri" panose="020F0502020204030204" pitchFamily="34" charset="0"/>
              </a:rPr>
              <a:t>always</a:t>
            </a:r>
            <a:r>
              <a:rPr lang="it-IT" sz="2400" spc="-85" dirty="0">
                <a:latin typeface="Calibri" panose="020F0502020204030204" pitchFamily="34" charset="0"/>
                <a:cs typeface="Calibri" panose="020F0502020204030204" pitchFamily="34" charset="0"/>
              </a:rPr>
              <a:t> positive </a:t>
            </a:r>
            <a:r>
              <a:rPr lang="it-IT" sz="2400" spc="-85" dirty="0" err="1">
                <a:latin typeface="Calibri" panose="020F0502020204030204" pitchFamily="34" charset="0"/>
                <a:cs typeface="Calibri" panose="020F0502020204030204" pitchFamily="34" charset="0"/>
              </a:rPr>
              <a:t>regardless</a:t>
            </a:r>
            <a:r>
              <a:rPr lang="it-IT" sz="2400" spc="-85" dirty="0">
                <a:latin typeface="Calibri" panose="020F0502020204030204" pitchFamily="34" charset="0"/>
                <a:cs typeface="Calibri" panose="020F0502020204030204" pitchFamily="34" charset="0"/>
              </a:rPr>
              <a:t> of the Mass </a:t>
            </a:r>
            <a:r>
              <a:rPr lang="it-IT" sz="2400" spc="-85" dirty="0" err="1">
                <a:latin typeface="Calibri" panose="020F0502020204030204" pitchFamily="34" charset="0"/>
                <a:cs typeface="Calibri" panose="020F0502020204030204" pitchFamily="34" charset="0"/>
              </a:rPr>
              <a:t>while</a:t>
            </a:r>
            <a:r>
              <a:rPr lang="it-IT" sz="2400" spc="-85" dirty="0">
                <a:latin typeface="Calibri" panose="020F0502020204030204" pitchFamily="34" charset="0"/>
                <a:cs typeface="Calibri" panose="020F0502020204030204" pitchFamily="34" charset="0"/>
              </a:rPr>
              <a:t> for the </a:t>
            </a:r>
            <a:r>
              <a:rPr lang="it-IT" sz="2400" spc="-85" dirty="0" err="1">
                <a:latin typeface="Calibri" panose="020F0502020204030204" pitchFamily="34" charset="0"/>
                <a:cs typeface="Calibri" panose="020F0502020204030204" pitchFamily="34" charset="0"/>
              </a:rPr>
              <a:t>others</a:t>
            </a:r>
            <a:r>
              <a:rPr lang="it-IT" sz="2400" spc="-85" dirty="0">
                <a:latin typeface="Calibri" panose="020F0502020204030204" pitchFamily="34" charset="0"/>
                <a:cs typeface="Calibri" panose="020F0502020204030204" pitchFamily="34" charset="0"/>
              </a:rPr>
              <a:t>, </a:t>
            </a:r>
            <a:r>
              <a:rPr lang="it-IT" sz="2400" spc="-85" dirty="0" err="1">
                <a:latin typeface="Calibri" panose="020F0502020204030204" pitchFamily="34" charset="0"/>
                <a:cs typeface="Calibri" panose="020F0502020204030204" pitchFamily="34" charset="0"/>
              </a:rPr>
              <a:t>we</a:t>
            </a:r>
            <a:r>
              <a:rPr lang="it-IT" sz="2400" spc="-85" dirty="0">
                <a:latin typeface="Calibri" panose="020F0502020204030204" pitchFamily="34" charset="0"/>
                <a:cs typeface="Calibri" panose="020F0502020204030204" pitchFamily="34" charset="0"/>
              </a:rPr>
              <a:t> </a:t>
            </a:r>
            <a:r>
              <a:rPr lang="it-IT" sz="2400" spc="-85" dirty="0" err="1">
                <a:latin typeface="Calibri" panose="020F0502020204030204" pitchFamily="34" charset="0"/>
                <a:cs typeface="Calibri" panose="020F0502020204030204" pitchFamily="34" charset="0"/>
              </a:rPr>
              <a:t>have</a:t>
            </a:r>
            <a:r>
              <a:rPr lang="it-IT" sz="2400" spc="-85" dirty="0">
                <a:latin typeface="Calibri" panose="020F0502020204030204" pitchFamily="34" charset="0"/>
                <a:cs typeface="Calibri" panose="020F0502020204030204" pitchFamily="34" charset="0"/>
              </a:rPr>
              <a:t> </a:t>
            </a:r>
            <a:r>
              <a:rPr lang="it-IT" sz="2400" spc="-85" dirty="0" err="1">
                <a:latin typeface="Calibri" panose="020F0502020204030204" pitchFamily="34" charset="0"/>
                <a:cs typeface="Calibri" panose="020F0502020204030204" pitchFamily="34" charset="0"/>
              </a:rPr>
              <a:t>too</a:t>
            </a:r>
            <a:r>
              <a:rPr lang="it-IT" sz="2400" spc="-85" dirty="0">
                <a:latin typeface="Calibri" panose="020F0502020204030204" pitchFamily="34" charset="0"/>
                <a:cs typeface="Calibri" panose="020F0502020204030204" pitchFamily="34" charset="0"/>
              </a:rPr>
              <a:t> </a:t>
            </a:r>
            <a:r>
              <a:rPr lang="it-IT" sz="2400" spc="-85" dirty="0" err="1">
                <a:latin typeface="Calibri" panose="020F0502020204030204" pitchFamily="34" charset="0"/>
                <a:cs typeface="Calibri" panose="020F0502020204030204" pitchFamily="34" charset="0"/>
              </a:rPr>
              <a:t>few</a:t>
            </a:r>
            <a:r>
              <a:rPr lang="it-IT" sz="2400" spc="-85" dirty="0">
                <a:latin typeface="Calibri" panose="020F0502020204030204" pitchFamily="34" charset="0"/>
                <a:cs typeface="Calibri" panose="020F0502020204030204" pitchFamily="34" charset="0"/>
              </a:rPr>
              <a:t> </a:t>
            </a:r>
            <a:r>
              <a:rPr lang="it-IT" sz="2400" spc="-85" dirty="0" err="1">
                <a:latin typeface="Calibri" panose="020F0502020204030204" pitchFamily="34" charset="0"/>
                <a:cs typeface="Calibri" panose="020F0502020204030204" pitchFamily="34" charset="0"/>
              </a:rPr>
              <a:t>records</a:t>
            </a:r>
            <a:r>
              <a:rPr lang="it-IT" sz="2400" spc="-85" dirty="0">
                <a:latin typeface="Calibri" panose="020F0502020204030204" pitchFamily="34" charset="0"/>
                <a:cs typeface="Calibri" panose="020F0502020204030204" pitchFamily="34" charset="0"/>
              </a:rPr>
              <a:t> to </a:t>
            </a:r>
            <a:r>
              <a:rPr lang="it-IT" sz="2400" spc="-85" dirty="0" err="1">
                <a:latin typeface="Calibri" panose="020F0502020204030204" pitchFamily="34" charset="0"/>
                <a:cs typeface="Calibri" panose="020F0502020204030204" pitchFamily="34" charset="0"/>
              </a:rPr>
              <a:t>identify</a:t>
            </a:r>
            <a:r>
              <a:rPr lang="it-IT" sz="2400" spc="-85" dirty="0">
                <a:latin typeface="Calibri" panose="020F0502020204030204" pitchFamily="34" charset="0"/>
                <a:cs typeface="Calibri" panose="020F0502020204030204" pitchFamily="34" charset="0"/>
              </a:rPr>
              <a:t> a </a:t>
            </a:r>
            <a:r>
              <a:rPr lang="it-IT" sz="2400" spc="-85" dirty="0" err="1">
                <a:latin typeface="Calibri" panose="020F0502020204030204" pitchFamily="34" charset="0"/>
                <a:cs typeface="Calibri" panose="020F0502020204030204" pitchFamily="34" charset="0"/>
              </a:rPr>
              <a:t>real</a:t>
            </a:r>
            <a:r>
              <a:rPr lang="it-IT" sz="2400" spc="-85" dirty="0">
                <a:latin typeface="Calibri" panose="020F0502020204030204" pitchFamily="34" charset="0"/>
                <a:cs typeface="Calibri" panose="020F0502020204030204" pitchFamily="34" charset="0"/>
              </a:rPr>
              <a:t> trend. </a:t>
            </a:r>
            <a:endParaRPr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9" name="object 2">
            <a:extLst>
              <a:ext uri="{FF2B5EF4-FFF2-40B4-BE49-F238E27FC236}">
                <a16:creationId xmlns:a16="http://schemas.microsoft.com/office/drawing/2014/main" id="{C25E59F6-EDBB-62D7-2689-8692CE16FA2A}"/>
              </a:ext>
            </a:extLst>
          </p:cNvPr>
          <p:cNvSpPr txBox="1"/>
          <p:nvPr/>
        </p:nvSpPr>
        <p:spPr>
          <a:xfrm>
            <a:off x="7432929" y="2600324"/>
            <a:ext cx="3456304" cy="1120178"/>
          </a:xfrm>
          <a:prstGeom prst="rect">
            <a:avLst/>
          </a:prstGeom>
        </p:spPr>
        <p:txBody>
          <a:bodyPr vert="horz" wrap="square" lIns="0" tIns="12065" rIns="0" bIns="0" rtlCol="0">
            <a:spAutoFit/>
          </a:bodyPr>
          <a:lstStyle/>
          <a:p>
            <a:pPr marL="241300" marR="5080" indent="-228600">
              <a:lnSpc>
                <a:spcPct val="100000"/>
              </a:lnSpc>
              <a:spcBef>
                <a:spcPts val="95"/>
              </a:spcBef>
              <a:buClr>
                <a:srgbClr val="292929"/>
              </a:buClr>
              <a:buFont typeface="Arial"/>
              <a:buChar char="•"/>
              <a:tabLst>
                <a:tab pos="240665" algn="l"/>
                <a:tab pos="241300" algn="l"/>
              </a:tabLst>
            </a:pPr>
            <a:r>
              <a:rPr lang="it-IT" sz="2400" spc="-35" dirty="0" err="1">
                <a:solidFill>
                  <a:srgbClr val="292929"/>
                </a:solidFill>
                <a:cs typeface="Arial"/>
              </a:rPr>
              <a:t>As</a:t>
            </a:r>
            <a:r>
              <a:rPr lang="it-IT" sz="2400" spc="-35" dirty="0">
                <a:solidFill>
                  <a:srgbClr val="292929"/>
                </a:solidFill>
                <a:cs typeface="Arial"/>
              </a:rPr>
              <a:t> of</a:t>
            </a:r>
            <a:r>
              <a:rPr sz="2400" spc="-35" dirty="0">
                <a:solidFill>
                  <a:srgbClr val="292929"/>
                </a:solidFill>
                <a:cs typeface="Arial"/>
              </a:rPr>
              <a:t> </a:t>
            </a:r>
            <a:r>
              <a:rPr sz="2400" spc="60" dirty="0">
                <a:solidFill>
                  <a:srgbClr val="292929"/>
                </a:solidFill>
                <a:cs typeface="Arial"/>
              </a:rPr>
              <a:t>2013</a:t>
            </a:r>
            <a:r>
              <a:rPr lang="it-IT" sz="2400" spc="60" dirty="0">
                <a:solidFill>
                  <a:srgbClr val="292929"/>
                </a:solidFill>
                <a:cs typeface="Arial"/>
              </a:rPr>
              <a:t> it </a:t>
            </a:r>
            <a:r>
              <a:rPr lang="it-IT" sz="2400" spc="60" dirty="0" err="1">
                <a:solidFill>
                  <a:srgbClr val="292929"/>
                </a:solidFill>
                <a:cs typeface="Arial"/>
              </a:rPr>
              <a:t>is</a:t>
            </a:r>
            <a:r>
              <a:rPr lang="it-IT" sz="2400" spc="60" dirty="0">
                <a:solidFill>
                  <a:srgbClr val="292929"/>
                </a:solidFill>
                <a:cs typeface="Arial"/>
              </a:rPr>
              <a:t> </a:t>
            </a:r>
            <a:r>
              <a:rPr lang="it-IT" sz="2400" spc="60" dirty="0" err="1">
                <a:solidFill>
                  <a:srgbClr val="292929"/>
                </a:solidFill>
                <a:cs typeface="Arial"/>
              </a:rPr>
              <a:t>noticed</a:t>
            </a:r>
            <a:r>
              <a:rPr lang="it-IT" sz="2400" spc="60" dirty="0">
                <a:solidFill>
                  <a:srgbClr val="292929"/>
                </a:solidFill>
                <a:cs typeface="Arial"/>
              </a:rPr>
              <a:t> </a:t>
            </a:r>
            <a:r>
              <a:rPr lang="it-IT" sz="2400" spc="60" dirty="0" err="1">
                <a:solidFill>
                  <a:srgbClr val="292929"/>
                </a:solidFill>
                <a:cs typeface="Arial"/>
              </a:rPr>
              <a:t>that</a:t>
            </a:r>
            <a:r>
              <a:rPr sz="2400" spc="60" dirty="0">
                <a:solidFill>
                  <a:srgbClr val="292929"/>
                </a:solidFill>
                <a:cs typeface="Arial"/>
              </a:rPr>
              <a:t> </a:t>
            </a:r>
            <a:r>
              <a:rPr sz="2400" spc="-35" dirty="0">
                <a:solidFill>
                  <a:srgbClr val="292929"/>
                </a:solidFill>
                <a:cs typeface="Arial"/>
              </a:rPr>
              <a:t>the </a:t>
            </a:r>
            <a:r>
              <a:rPr sz="2400" spc="-125" dirty="0">
                <a:solidFill>
                  <a:srgbClr val="292929"/>
                </a:solidFill>
                <a:cs typeface="Arial"/>
              </a:rPr>
              <a:t>success  </a:t>
            </a:r>
            <a:r>
              <a:rPr sz="2400" spc="-40" dirty="0">
                <a:solidFill>
                  <a:srgbClr val="292929"/>
                </a:solidFill>
                <a:cs typeface="Arial"/>
              </a:rPr>
              <a:t>rate </a:t>
            </a:r>
            <a:r>
              <a:rPr sz="2400" spc="-80" dirty="0" err="1">
                <a:solidFill>
                  <a:srgbClr val="292929"/>
                </a:solidFill>
                <a:cs typeface="Arial"/>
              </a:rPr>
              <a:t>kep</a:t>
            </a:r>
            <a:r>
              <a:rPr lang="it-IT" sz="2400" spc="-80" dirty="0">
                <a:solidFill>
                  <a:srgbClr val="292929"/>
                </a:solidFill>
                <a:cs typeface="Arial"/>
              </a:rPr>
              <a:t>t</a:t>
            </a:r>
            <a:r>
              <a:rPr sz="2400" spc="130" dirty="0">
                <a:solidFill>
                  <a:srgbClr val="292929"/>
                </a:solidFill>
                <a:cs typeface="Arial"/>
              </a:rPr>
              <a:t> </a:t>
            </a:r>
            <a:r>
              <a:rPr sz="2400" spc="-65" dirty="0">
                <a:solidFill>
                  <a:srgbClr val="292929"/>
                </a:solidFill>
                <a:cs typeface="Arial"/>
              </a:rPr>
              <a:t>increasing.</a:t>
            </a:r>
            <a:endParaRPr sz="2400" dirty="0">
              <a:cs typeface="Arial"/>
            </a:endParaRPr>
          </a:p>
        </p:txBody>
      </p:sp>
      <p:pic>
        <p:nvPicPr>
          <p:cNvPr id="11" name="Immagine 10">
            <a:extLst>
              <a:ext uri="{FF2B5EF4-FFF2-40B4-BE49-F238E27FC236}">
                <a16:creationId xmlns:a16="http://schemas.microsoft.com/office/drawing/2014/main" id="{91633462-5D24-69AC-9D81-73CA26D59CBC}"/>
              </a:ext>
            </a:extLst>
          </p:cNvPr>
          <p:cNvPicPr>
            <a:picLocks noChangeAspect="1"/>
          </p:cNvPicPr>
          <p:nvPr/>
        </p:nvPicPr>
        <p:blipFill>
          <a:blip r:embed="rId3"/>
          <a:stretch>
            <a:fillRect/>
          </a:stretch>
        </p:blipFill>
        <p:spPr>
          <a:xfrm>
            <a:off x="291046" y="1395132"/>
            <a:ext cx="7226189" cy="4601183"/>
          </a:xfrm>
          <a:prstGeom prst="rect">
            <a:avLst/>
          </a:prstGeom>
        </p:spPr>
      </p:pic>
      <p:pic>
        <p:nvPicPr>
          <p:cNvPr id="15" name="Immagine 14">
            <a:extLst>
              <a:ext uri="{FF2B5EF4-FFF2-40B4-BE49-F238E27FC236}">
                <a16:creationId xmlns:a16="http://schemas.microsoft.com/office/drawing/2014/main" id="{070A4191-CE5E-63DE-7809-ABDF16DDADF5}"/>
              </a:ext>
            </a:extLst>
          </p:cNvPr>
          <p:cNvPicPr>
            <a:picLocks noChangeAspect="1"/>
          </p:cNvPicPr>
          <p:nvPr/>
        </p:nvPicPr>
        <p:blipFill>
          <a:blip r:embed="rId4"/>
          <a:stretch>
            <a:fillRect/>
          </a:stretch>
        </p:blipFill>
        <p:spPr>
          <a:xfrm>
            <a:off x="522765" y="6127173"/>
            <a:ext cx="6762750" cy="60007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69" y="1842261"/>
            <a:ext cx="960755" cy="360680"/>
          </a:xfrm>
          <a:prstGeom prst="rect">
            <a:avLst/>
          </a:prstGeom>
        </p:spPr>
        <p:txBody>
          <a:bodyPr vert="horz" wrap="square" lIns="0" tIns="12065" rIns="0" bIns="0" rtlCol="0">
            <a:spAutoFit/>
          </a:bodyPr>
          <a:lstStyle/>
          <a:p>
            <a:pPr marL="241300" marR="0" lvl="0" indent="-228600" algn="l" defTabSz="914400" rtl="0" eaLnBrk="1" fontAlgn="auto" latinLnBrk="0" hangingPunct="1">
              <a:lnSpc>
                <a:spcPct val="100000"/>
              </a:lnSpc>
              <a:spcBef>
                <a:spcPts val="95"/>
              </a:spcBef>
              <a:spcAft>
                <a:spcPts val="0"/>
              </a:spcAft>
              <a:buClr>
                <a:srgbClr val="292929"/>
              </a:buClr>
              <a:buSzTx/>
              <a:buFont typeface="Arial"/>
              <a:buChar char="•"/>
              <a:tabLst>
                <a:tab pos="240665" algn="l"/>
                <a:tab pos="241300" algn="l"/>
              </a:tabLst>
              <a:defRPr/>
            </a:pPr>
            <a:r>
              <a:rPr kumimoji="0" sz="2200" b="0" i="0" u="none" strike="noStrike" kern="1200" cap="none" spc="-95" normalizeH="0" baseline="0" noProof="0" dirty="0">
                <a:ln>
                  <a:noFill/>
                </a:ln>
                <a:solidFill>
                  <a:srgbClr val="292929"/>
                </a:solidFill>
                <a:effectLst/>
                <a:uLnTx/>
                <a:uFillTx/>
                <a:ea typeface="+mn-ea"/>
                <a:cs typeface="Arial"/>
              </a:rPr>
              <a:t>Query</a:t>
            </a:r>
            <a:endParaRPr kumimoji="0" sz="2200" b="0" i="0" u="none" strike="noStrike" kern="1200" cap="none" spc="0" normalizeH="0" baseline="0" noProof="0" dirty="0">
              <a:ln>
                <a:noFill/>
              </a:ln>
              <a:solidFill>
                <a:prstClr val="black"/>
              </a:solidFill>
              <a:effectLst/>
              <a:uLnTx/>
              <a:uFillTx/>
              <a:ea typeface="+mn-ea"/>
              <a:cs typeface="Arial"/>
            </a:endParaRPr>
          </a:p>
        </p:txBody>
      </p:sp>
      <p:sp>
        <p:nvSpPr>
          <p:cNvPr id="3" name="object 3"/>
          <p:cNvSpPr txBox="1"/>
          <p:nvPr/>
        </p:nvSpPr>
        <p:spPr>
          <a:xfrm>
            <a:off x="848969" y="2869818"/>
            <a:ext cx="981710" cy="360680"/>
          </a:xfrm>
          <a:prstGeom prst="rect">
            <a:avLst/>
          </a:prstGeom>
        </p:spPr>
        <p:txBody>
          <a:bodyPr vert="horz" wrap="square" lIns="0" tIns="12065" rIns="0" bIns="0" rtlCol="0">
            <a:spAutoFit/>
          </a:bodyPr>
          <a:lstStyle/>
          <a:p>
            <a:pPr marL="241300" marR="0" lvl="0" indent="-228600" algn="l" defTabSz="914400" rtl="0" eaLnBrk="1" fontAlgn="auto" latinLnBrk="0" hangingPunct="1">
              <a:lnSpc>
                <a:spcPct val="100000"/>
              </a:lnSpc>
              <a:spcBef>
                <a:spcPts val="95"/>
              </a:spcBef>
              <a:spcAft>
                <a:spcPts val="0"/>
              </a:spcAft>
              <a:buClrTx/>
              <a:buSzTx/>
              <a:buFontTx/>
              <a:buChar char="•"/>
              <a:tabLst>
                <a:tab pos="240665" algn="l"/>
                <a:tab pos="241300" algn="l"/>
              </a:tabLst>
              <a:defRPr/>
            </a:pPr>
            <a:r>
              <a:rPr kumimoji="0" sz="2200" b="0" i="0" u="none" strike="noStrike" kern="1200" cap="none" spc="-265" normalizeH="0" baseline="0" noProof="0" dirty="0">
                <a:ln>
                  <a:noFill/>
                </a:ln>
                <a:solidFill>
                  <a:srgbClr val="292929"/>
                </a:solidFill>
                <a:effectLst/>
                <a:uLnTx/>
                <a:uFillTx/>
                <a:ea typeface="+mn-ea"/>
                <a:cs typeface="Arial"/>
              </a:rPr>
              <a:t>R</a:t>
            </a:r>
            <a:r>
              <a:rPr kumimoji="0" sz="2200" b="0" i="0" u="none" strike="noStrike" kern="1200" cap="none" spc="-195" normalizeH="0" baseline="0" noProof="0" dirty="0">
                <a:ln>
                  <a:noFill/>
                </a:ln>
                <a:solidFill>
                  <a:srgbClr val="292929"/>
                </a:solidFill>
                <a:effectLst/>
                <a:uLnTx/>
                <a:uFillTx/>
                <a:ea typeface="+mn-ea"/>
                <a:cs typeface="Arial"/>
              </a:rPr>
              <a:t>e</a:t>
            </a:r>
            <a:r>
              <a:rPr kumimoji="0" sz="2200" b="0" i="0" u="none" strike="noStrike" kern="1200" cap="none" spc="-15" normalizeH="0" baseline="0" noProof="0" dirty="0">
                <a:ln>
                  <a:noFill/>
                </a:ln>
                <a:solidFill>
                  <a:srgbClr val="292929"/>
                </a:solidFill>
                <a:effectLst/>
                <a:uLnTx/>
                <a:uFillTx/>
                <a:ea typeface="+mn-ea"/>
                <a:cs typeface="Arial"/>
              </a:rPr>
              <a:t>sult</a:t>
            </a:r>
            <a:endParaRPr kumimoji="0" sz="2200" b="0" i="0" u="none" strike="noStrike" kern="1200" cap="none" spc="0" normalizeH="0" baseline="0" noProof="0" dirty="0">
              <a:ln>
                <a:noFill/>
              </a:ln>
              <a:solidFill>
                <a:prstClr val="black"/>
              </a:solidFill>
              <a:effectLst/>
              <a:uLnTx/>
              <a:uFillTx/>
              <a:ea typeface="+mn-ea"/>
              <a:cs typeface="Arial"/>
            </a:endParaRPr>
          </a:p>
        </p:txBody>
      </p:sp>
      <p:sp>
        <p:nvSpPr>
          <p:cNvPr id="4" name="object 4"/>
          <p:cNvSpPr txBox="1">
            <a:spLocks noGrp="1"/>
          </p:cNvSpPr>
          <p:nvPr>
            <p:ph type="title"/>
          </p:nvPr>
        </p:nvSpPr>
        <p:spPr>
          <a:xfrm>
            <a:off x="848969" y="417703"/>
            <a:ext cx="4487545" cy="589280"/>
          </a:xfrm>
          <a:prstGeom prst="rect">
            <a:avLst/>
          </a:prstGeom>
        </p:spPr>
        <p:txBody>
          <a:bodyPr vert="horz" wrap="square" lIns="0" tIns="12065" rIns="0" bIns="0" rtlCol="0">
            <a:spAutoFit/>
          </a:bodyPr>
          <a:lstStyle/>
          <a:p>
            <a:pPr marL="12700">
              <a:lnSpc>
                <a:spcPct val="100000"/>
              </a:lnSpc>
              <a:spcBef>
                <a:spcPts val="95"/>
              </a:spcBef>
            </a:pPr>
            <a:r>
              <a:rPr spc="-10" dirty="0">
                <a:latin typeface="Abadi" panose="020B0604020104020204" pitchFamily="34" charset="0"/>
              </a:rPr>
              <a:t>All </a:t>
            </a:r>
            <a:r>
              <a:rPr spc="-160" dirty="0">
                <a:latin typeface="Abadi" panose="020B0604020104020204" pitchFamily="34" charset="0"/>
              </a:rPr>
              <a:t>Launch </a:t>
            </a:r>
            <a:r>
              <a:rPr spc="-125" dirty="0">
                <a:latin typeface="Abadi" panose="020B0604020104020204" pitchFamily="34" charset="0"/>
              </a:rPr>
              <a:t>Site</a:t>
            </a:r>
            <a:r>
              <a:rPr spc="390" dirty="0">
                <a:latin typeface="Abadi" panose="020B0604020104020204" pitchFamily="34" charset="0"/>
              </a:rPr>
              <a:t> </a:t>
            </a:r>
            <a:r>
              <a:rPr spc="-229" dirty="0">
                <a:latin typeface="Abadi" panose="020B0604020104020204" pitchFamily="34" charset="0"/>
              </a:rPr>
              <a:t>Names</a:t>
            </a:r>
          </a:p>
        </p:txBody>
      </p:sp>
      <p:sp>
        <p:nvSpPr>
          <p:cNvPr id="5" name="object 5"/>
          <p:cNvSpPr txBox="1"/>
          <p:nvPr/>
        </p:nvSpPr>
        <p:spPr>
          <a:xfrm>
            <a:off x="504253" y="5258954"/>
            <a:ext cx="8814845" cy="1480534"/>
          </a:xfrm>
          <a:prstGeom prst="rect">
            <a:avLst/>
          </a:prstGeom>
        </p:spPr>
        <p:txBody>
          <a:bodyPr vert="horz" wrap="square" lIns="0" tIns="191135" rIns="0" bIns="0" rtlCol="0">
            <a:spAutoFit/>
          </a:bodyPr>
          <a:lstStyle/>
          <a:p>
            <a:pPr marL="241300" marR="0" lvl="0" indent="-228600" algn="l" defTabSz="914400" rtl="0" eaLnBrk="1" fontAlgn="auto" latinLnBrk="0" hangingPunct="1">
              <a:lnSpc>
                <a:spcPct val="100000"/>
              </a:lnSpc>
              <a:spcBef>
                <a:spcPts val="1505"/>
              </a:spcBef>
              <a:spcAft>
                <a:spcPts val="0"/>
              </a:spcAft>
              <a:buClrTx/>
              <a:buSzTx/>
              <a:buFontTx/>
              <a:buChar char="•"/>
              <a:tabLst>
                <a:tab pos="240665" algn="l"/>
                <a:tab pos="241300" algn="l"/>
              </a:tabLst>
              <a:defRPr/>
            </a:pPr>
            <a:r>
              <a:rPr kumimoji="0" sz="2400" b="1" i="0" u="none" strike="noStrike" kern="1200" cap="none" spc="-60" normalizeH="0" baseline="0" noProof="0" dirty="0">
                <a:ln>
                  <a:noFill/>
                </a:ln>
                <a:solidFill>
                  <a:srgbClr val="292929"/>
                </a:solidFill>
                <a:effectLst/>
                <a:uLnTx/>
                <a:uFillTx/>
                <a:ea typeface="+mn-ea"/>
                <a:cs typeface="Arial"/>
              </a:rPr>
              <a:t>Explanation</a:t>
            </a:r>
            <a:endParaRPr kumimoji="0" sz="2400" b="1" i="0" u="none" strike="noStrike" kern="1200" cap="none" spc="0" normalizeH="0" baseline="0" noProof="0" dirty="0">
              <a:ln>
                <a:noFill/>
              </a:ln>
              <a:solidFill>
                <a:prstClr val="black"/>
              </a:solidFill>
              <a:effectLst/>
              <a:uLnTx/>
              <a:uFillTx/>
              <a:ea typeface="+mn-ea"/>
              <a:cs typeface="Arial"/>
            </a:endParaRPr>
          </a:p>
          <a:p>
            <a:pPr marL="12700" marR="5080">
              <a:spcBef>
                <a:spcPts val="1410"/>
              </a:spcBef>
            </a:pPr>
            <a:r>
              <a:rPr lang="en-US" sz="2400" i="0" dirty="0">
                <a:effectLst/>
              </a:rPr>
              <a:t>The query retrieves the names of the unique launch sites in the space mission thanks the use of DISTINCT which select unique values.</a:t>
            </a: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25400" marR="0" lvl="0" indent="0" algn="l" defTabSz="914400" rtl="0" eaLnBrk="1" fontAlgn="auto" latinLnBrk="0" hangingPunct="1">
              <a:lnSpc>
                <a:spcPts val="1835"/>
              </a:lnSpc>
              <a:spcBef>
                <a:spcPts val="0"/>
              </a:spcBef>
              <a:spcAft>
                <a:spcPts val="0"/>
              </a:spcAft>
              <a:buClrTx/>
              <a:buSzTx/>
              <a:buFontTx/>
              <a:buNone/>
              <a:tabLst/>
              <a:defRPr/>
            </a:pPr>
            <a:fld id="{81D60167-4931-47E6-BA6A-407CBD079E47}" type="slidenum">
              <a:rPr kumimoji="0" sz="1600" b="0" i="0" u="none" strike="noStrike" kern="1200" cap="none" spc="70" normalizeH="0" baseline="0" noProof="0" dirty="0">
                <a:ln>
                  <a:noFill/>
                </a:ln>
                <a:solidFill>
                  <a:srgbClr val="1C7CDB"/>
                </a:solidFill>
                <a:effectLst/>
                <a:uLnTx/>
                <a:uFillTx/>
                <a:latin typeface="Arial"/>
                <a:ea typeface="+mn-ea"/>
                <a:cs typeface="Arial"/>
              </a:rPr>
              <a:pPr marL="25400" marR="0" lvl="0" indent="0" algn="l" defTabSz="914400" rtl="0" eaLnBrk="1" fontAlgn="auto" latinLnBrk="0" hangingPunct="1">
                <a:lnSpc>
                  <a:spcPts val="1835"/>
                </a:lnSpc>
                <a:spcBef>
                  <a:spcPts val="0"/>
                </a:spcBef>
                <a:spcAft>
                  <a:spcPts val="0"/>
                </a:spcAft>
                <a:buClrTx/>
                <a:buSzTx/>
                <a:buFontTx/>
                <a:buNone/>
                <a:tabLst/>
                <a:defRPr/>
              </a:pPr>
              <a:t>24</a:t>
            </a:fld>
            <a:endParaRPr kumimoji="0" sz="1600" b="0" i="0" u="none" strike="noStrike" kern="1200" cap="none" spc="70" normalizeH="0" baseline="0" noProof="0" dirty="0">
              <a:ln>
                <a:noFill/>
              </a:ln>
              <a:solidFill>
                <a:srgbClr val="1C7CDB"/>
              </a:solidFill>
              <a:effectLst/>
              <a:uLnTx/>
              <a:uFillTx/>
              <a:latin typeface="Arial"/>
              <a:ea typeface="+mn-ea"/>
              <a:cs typeface="Arial"/>
            </a:endParaRPr>
          </a:p>
        </p:txBody>
      </p:sp>
      <p:pic>
        <p:nvPicPr>
          <p:cNvPr id="10" name="Immagine 9">
            <a:extLst>
              <a:ext uri="{FF2B5EF4-FFF2-40B4-BE49-F238E27FC236}">
                <a16:creationId xmlns:a16="http://schemas.microsoft.com/office/drawing/2014/main" id="{2379D3A7-F125-4D00-DCEF-C6DDFC6949FD}"/>
              </a:ext>
            </a:extLst>
          </p:cNvPr>
          <p:cNvPicPr>
            <a:picLocks noChangeAspect="1"/>
          </p:cNvPicPr>
          <p:nvPr/>
        </p:nvPicPr>
        <p:blipFill>
          <a:blip r:embed="rId2"/>
          <a:stretch>
            <a:fillRect/>
          </a:stretch>
        </p:blipFill>
        <p:spPr>
          <a:xfrm>
            <a:off x="1908320" y="1727961"/>
            <a:ext cx="6096655" cy="589280"/>
          </a:xfrm>
          <a:prstGeom prst="rect">
            <a:avLst/>
          </a:prstGeom>
        </p:spPr>
      </p:pic>
      <p:pic>
        <p:nvPicPr>
          <p:cNvPr id="12" name="Immagine 11">
            <a:extLst>
              <a:ext uri="{FF2B5EF4-FFF2-40B4-BE49-F238E27FC236}">
                <a16:creationId xmlns:a16="http://schemas.microsoft.com/office/drawing/2014/main" id="{90F5B4BA-BDBD-C96A-E23D-8D6195A3A692}"/>
              </a:ext>
            </a:extLst>
          </p:cNvPr>
          <p:cNvPicPr>
            <a:picLocks noChangeAspect="1"/>
          </p:cNvPicPr>
          <p:nvPr/>
        </p:nvPicPr>
        <p:blipFill>
          <a:blip r:embed="rId3"/>
          <a:stretch>
            <a:fillRect/>
          </a:stretch>
        </p:blipFill>
        <p:spPr>
          <a:xfrm>
            <a:off x="1908320" y="2987998"/>
            <a:ext cx="2431088" cy="227095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848969" y="417703"/>
            <a:ext cx="7261225" cy="589280"/>
          </a:xfrm>
          <a:prstGeom prst="rect">
            <a:avLst/>
          </a:prstGeom>
        </p:spPr>
        <p:txBody>
          <a:bodyPr vert="horz" wrap="square" lIns="0" tIns="12065" rIns="0" bIns="0" rtlCol="0">
            <a:spAutoFit/>
          </a:bodyPr>
          <a:lstStyle/>
          <a:p>
            <a:pPr marL="12700">
              <a:lnSpc>
                <a:spcPct val="100000"/>
              </a:lnSpc>
              <a:spcBef>
                <a:spcPts val="95"/>
              </a:spcBef>
            </a:pPr>
            <a:r>
              <a:rPr spc="-10" dirty="0">
                <a:latin typeface="Abadi" panose="020B0604020104020204" pitchFamily="34" charset="0"/>
              </a:rPr>
              <a:t>Launch Site Names Begin with 'CCA</a:t>
            </a:r>
            <a:r>
              <a:rPr spc="-240" dirty="0"/>
              <a:t>'</a:t>
            </a: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25400" marR="0" lvl="0" indent="0" algn="l" defTabSz="914400" rtl="0" eaLnBrk="1" fontAlgn="auto" latinLnBrk="0" hangingPunct="1">
              <a:lnSpc>
                <a:spcPts val="1835"/>
              </a:lnSpc>
              <a:spcBef>
                <a:spcPts val="0"/>
              </a:spcBef>
              <a:spcAft>
                <a:spcPts val="0"/>
              </a:spcAft>
              <a:buClrTx/>
              <a:buSzTx/>
              <a:buFontTx/>
              <a:buNone/>
              <a:tabLst/>
              <a:defRPr/>
            </a:pPr>
            <a:fld id="{81D60167-4931-47E6-BA6A-407CBD079E47}" type="slidenum">
              <a:rPr kumimoji="0" sz="1600" b="0" i="0" u="none" strike="noStrike" kern="1200" cap="none" spc="70" normalizeH="0" baseline="0" noProof="0" dirty="0">
                <a:ln>
                  <a:noFill/>
                </a:ln>
                <a:solidFill>
                  <a:srgbClr val="1C7CDB"/>
                </a:solidFill>
                <a:effectLst/>
                <a:uLnTx/>
                <a:uFillTx/>
                <a:latin typeface="Arial"/>
                <a:ea typeface="+mn-ea"/>
                <a:cs typeface="Arial"/>
              </a:rPr>
              <a:pPr marL="25400" marR="0" lvl="0" indent="0" algn="l" defTabSz="914400" rtl="0" eaLnBrk="1" fontAlgn="auto" latinLnBrk="0" hangingPunct="1">
                <a:lnSpc>
                  <a:spcPts val="1835"/>
                </a:lnSpc>
                <a:spcBef>
                  <a:spcPts val="0"/>
                </a:spcBef>
                <a:spcAft>
                  <a:spcPts val="0"/>
                </a:spcAft>
                <a:buClrTx/>
                <a:buSzTx/>
                <a:buFontTx/>
                <a:buNone/>
                <a:tabLst/>
                <a:defRPr/>
              </a:pPr>
              <a:t>25</a:t>
            </a:fld>
            <a:endParaRPr kumimoji="0" sz="1600" b="0" i="0" u="none" strike="noStrike" kern="1200" cap="none" spc="70" normalizeH="0" baseline="0" noProof="0" dirty="0">
              <a:ln>
                <a:noFill/>
              </a:ln>
              <a:solidFill>
                <a:srgbClr val="1C7CDB"/>
              </a:solidFill>
              <a:effectLst/>
              <a:uLnTx/>
              <a:uFillTx/>
              <a:latin typeface="Arial"/>
              <a:ea typeface="+mn-ea"/>
              <a:cs typeface="Arial"/>
            </a:endParaRPr>
          </a:p>
        </p:txBody>
      </p:sp>
      <p:sp>
        <p:nvSpPr>
          <p:cNvPr id="3" name="object 3"/>
          <p:cNvSpPr txBox="1"/>
          <p:nvPr/>
        </p:nvSpPr>
        <p:spPr>
          <a:xfrm>
            <a:off x="848969" y="1453155"/>
            <a:ext cx="960755" cy="360680"/>
          </a:xfrm>
          <a:prstGeom prst="rect">
            <a:avLst/>
          </a:prstGeom>
        </p:spPr>
        <p:txBody>
          <a:bodyPr vert="horz" wrap="square" lIns="0" tIns="12065" rIns="0" bIns="0" rtlCol="0">
            <a:spAutoFit/>
          </a:bodyPr>
          <a:lstStyle>
            <a:defPPr>
              <a:defRPr lang="en-US"/>
            </a:defPPr>
            <a:lvl1pPr marL="241300" marR="0" lvl="0" indent="-228600" fontAlgn="auto">
              <a:lnSpc>
                <a:spcPct val="100000"/>
              </a:lnSpc>
              <a:spcBef>
                <a:spcPts val="95"/>
              </a:spcBef>
              <a:spcAft>
                <a:spcPts val="0"/>
              </a:spcAft>
              <a:buClr>
                <a:srgbClr val="292929"/>
              </a:buClr>
              <a:buSzTx/>
              <a:buFont typeface="Arial"/>
              <a:buChar char="•"/>
              <a:tabLst>
                <a:tab pos="240665" algn="l"/>
                <a:tab pos="241300" algn="l"/>
              </a:tabLst>
              <a:defRPr kumimoji="0" sz="2200" b="0" i="0" u="none" strike="noStrike" cap="none" spc="-95" normalizeH="0" baseline="0">
                <a:ln>
                  <a:noFill/>
                </a:ln>
                <a:solidFill>
                  <a:srgbClr val="292929"/>
                </a:solidFill>
                <a:effectLst/>
                <a:uLnTx/>
                <a:uFillTx/>
                <a:cs typeface="Arial"/>
              </a:defRPr>
            </a:lvl1pPr>
          </a:lstStyle>
          <a:p>
            <a:r>
              <a:rPr dirty="0"/>
              <a:t>Query</a:t>
            </a:r>
          </a:p>
        </p:txBody>
      </p:sp>
      <p:sp>
        <p:nvSpPr>
          <p:cNvPr id="4" name="object 4"/>
          <p:cNvSpPr txBox="1"/>
          <p:nvPr/>
        </p:nvSpPr>
        <p:spPr>
          <a:xfrm>
            <a:off x="848969" y="2402890"/>
            <a:ext cx="981710" cy="360680"/>
          </a:xfrm>
          <a:prstGeom prst="rect">
            <a:avLst/>
          </a:prstGeom>
        </p:spPr>
        <p:txBody>
          <a:bodyPr vert="horz" wrap="square" lIns="0" tIns="12065" rIns="0" bIns="0" rtlCol="0">
            <a:spAutoFit/>
          </a:bodyPr>
          <a:lstStyle/>
          <a:p>
            <a:pPr marL="241300" marR="0" lvl="0" indent="-228600" algn="l" defTabSz="914400" rtl="0" eaLnBrk="1" fontAlgn="auto" latinLnBrk="0" hangingPunct="1">
              <a:lnSpc>
                <a:spcPct val="100000"/>
              </a:lnSpc>
              <a:spcBef>
                <a:spcPts val="95"/>
              </a:spcBef>
              <a:spcAft>
                <a:spcPts val="0"/>
              </a:spcAft>
              <a:buClrTx/>
              <a:buSzTx/>
              <a:buFontTx/>
              <a:buChar char="•"/>
              <a:tabLst>
                <a:tab pos="240665" algn="l"/>
                <a:tab pos="241300" algn="l"/>
              </a:tabLst>
              <a:defRPr/>
            </a:pPr>
            <a:r>
              <a:rPr sz="2200" spc="-95" dirty="0">
                <a:solidFill>
                  <a:srgbClr val="292929"/>
                </a:solidFill>
                <a:cs typeface="Arial"/>
              </a:rPr>
              <a:t>Result</a:t>
            </a:r>
          </a:p>
        </p:txBody>
      </p:sp>
      <p:sp>
        <p:nvSpPr>
          <p:cNvPr id="5" name="object 5"/>
          <p:cNvSpPr txBox="1"/>
          <p:nvPr/>
        </p:nvSpPr>
        <p:spPr>
          <a:xfrm>
            <a:off x="9591471" y="1663842"/>
            <a:ext cx="2451372" cy="4249881"/>
          </a:xfrm>
          <a:prstGeom prst="rect">
            <a:avLst/>
          </a:prstGeom>
        </p:spPr>
        <p:txBody>
          <a:bodyPr vert="horz" wrap="square" lIns="0" tIns="190500" rIns="0" bIns="0" rtlCol="0">
            <a:spAutoFit/>
          </a:bodyPr>
          <a:lstStyle/>
          <a:p>
            <a:pPr marL="241300" marR="0" lvl="0" indent="-228600" algn="l" defTabSz="914400" rtl="0" eaLnBrk="1" fontAlgn="auto" latinLnBrk="0" hangingPunct="1">
              <a:lnSpc>
                <a:spcPct val="100000"/>
              </a:lnSpc>
              <a:spcBef>
                <a:spcPts val="1500"/>
              </a:spcBef>
              <a:spcAft>
                <a:spcPts val="0"/>
              </a:spcAft>
              <a:buClrTx/>
              <a:buSzTx/>
              <a:buFontTx/>
              <a:buChar char="•"/>
              <a:tabLst>
                <a:tab pos="240665" algn="l"/>
                <a:tab pos="241300" algn="l"/>
              </a:tabLst>
              <a:defRPr/>
            </a:pPr>
            <a:r>
              <a:rPr sz="2200" spc="-95" dirty="0">
                <a:solidFill>
                  <a:srgbClr val="292929"/>
                </a:solidFill>
                <a:cs typeface="Arial"/>
              </a:rPr>
              <a:t>Explanation</a:t>
            </a:r>
          </a:p>
          <a:p>
            <a:pPr marL="12700" marR="5080">
              <a:spcBef>
                <a:spcPts val="1405"/>
              </a:spcBef>
            </a:pPr>
            <a:r>
              <a:rPr lang="en-US" sz="2400" i="0" dirty="0">
                <a:effectLst/>
              </a:rPr>
              <a:t>The query displays 5 records where launch sites begin with the string 'CCA’;</a:t>
            </a:r>
            <a:r>
              <a:rPr sz="2200" spc="-95" dirty="0">
                <a:solidFill>
                  <a:srgbClr val="292929"/>
                </a:solidFill>
                <a:cs typeface="Arial"/>
              </a:rPr>
              <a:t> LIMIT </a:t>
            </a:r>
            <a:r>
              <a:rPr lang="it-IT" sz="2200" spc="-95" dirty="0">
                <a:solidFill>
                  <a:srgbClr val="292929"/>
                </a:solidFill>
                <a:cs typeface="Arial"/>
              </a:rPr>
              <a:t>makes </a:t>
            </a:r>
            <a:r>
              <a:rPr lang="it-IT" sz="2200" spc="-95" dirty="0" err="1">
                <a:solidFill>
                  <a:srgbClr val="292929"/>
                </a:solidFill>
                <a:cs typeface="Arial"/>
              </a:rPr>
              <a:t>that</a:t>
            </a:r>
            <a:r>
              <a:rPr lang="it-IT" sz="2200" spc="-95" dirty="0">
                <a:solidFill>
                  <a:srgbClr val="292929"/>
                </a:solidFill>
                <a:cs typeface="Arial"/>
              </a:rPr>
              <a:t> </a:t>
            </a:r>
            <a:r>
              <a:rPr sz="2200" spc="-95" dirty="0">
                <a:solidFill>
                  <a:srgbClr val="292929"/>
                </a:solidFill>
                <a:cs typeface="Arial"/>
              </a:rPr>
              <a:t>only 5 sites are shown; </a:t>
            </a:r>
            <a:r>
              <a:rPr lang="it-IT" sz="2200" spc="-95" dirty="0">
                <a:solidFill>
                  <a:srgbClr val="292929"/>
                </a:solidFill>
                <a:cs typeface="Arial"/>
              </a:rPr>
              <a:t>the</a:t>
            </a:r>
            <a:r>
              <a:rPr sz="2200" spc="-95" dirty="0">
                <a:solidFill>
                  <a:srgbClr val="292929"/>
                </a:solidFill>
                <a:cs typeface="Arial"/>
              </a:rPr>
              <a:t>  LIKE “CCA%” select </a:t>
            </a:r>
            <a:r>
              <a:rPr lang="it-IT" sz="2200" spc="-95" dirty="0" err="1">
                <a:solidFill>
                  <a:srgbClr val="292929"/>
                </a:solidFill>
                <a:cs typeface="Arial"/>
              </a:rPr>
              <a:t>all</a:t>
            </a:r>
            <a:r>
              <a:rPr lang="it-IT" sz="2200" spc="-95" dirty="0">
                <a:solidFill>
                  <a:srgbClr val="292929"/>
                </a:solidFill>
                <a:cs typeface="Arial"/>
              </a:rPr>
              <a:t> </a:t>
            </a:r>
            <a:r>
              <a:rPr sz="2200" spc="-95" dirty="0">
                <a:solidFill>
                  <a:srgbClr val="292929"/>
                </a:solidFill>
                <a:cs typeface="Arial"/>
              </a:rPr>
              <a:t>names  beginning with “CCA”</a:t>
            </a:r>
          </a:p>
        </p:txBody>
      </p:sp>
      <p:pic>
        <p:nvPicPr>
          <p:cNvPr id="10" name="Immagine 9">
            <a:extLst>
              <a:ext uri="{FF2B5EF4-FFF2-40B4-BE49-F238E27FC236}">
                <a16:creationId xmlns:a16="http://schemas.microsoft.com/office/drawing/2014/main" id="{91D30524-644A-4C0B-9463-2C09C1977D36}"/>
              </a:ext>
            </a:extLst>
          </p:cNvPr>
          <p:cNvPicPr>
            <a:picLocks noChangeAspect="1"/>
          </p:cNvPicPr>
          <p:nvPr/>
        </p:nvPicPr>
        <p:blipFill>
          <a:blip r:embed="rId3"/>
          <a:stretch>
            <a:fillRect/>
          </a:stretch>
        </p:blipFill>
        <p:spPr>
          <a:xfrm>
            <a:off x="1027684" y="1841034"/>
            <a:ext cx="6643652" cy="503493"/>
          </a:xfrm>
          <a:prstGeom prst="rect">
            <a:avLst/>
          </a:prstGeom>
        </p:spPr>
      </p:pic>
      <p:pic>
        <p:nvPicPr>
          <p:cNvPr id="12" name="Immagine 11">
            <a:extLst>
              <a:ext uri="{FF2B5EF4-FFF2-40B4-BE49-F238E27FC236}">
                <a16:creationId xmlns:a16="http://schemas.microsoft.com/office/drawing/2014/main" id="{3333A451-1EB0-E503-18BE-6B4392B78A0A}"/>
              </a:ext>
            </a:extLst>
          </p:cNvPr>
          <p:cNvPicPr>
            <a:picLocks noChangeAspect="1"/>
          </p:cNvPicPr>
          <p:nvPr/>
        </p:nvPicPr>
        <p:blipFill>
          <a:blip r:embed="rId4"/>
          <a:stretch>
            <a:fillRect/>
          </a:stretch>
        </p:blipFill>
        <p:spPr>
          <a:xfrm>
            <a:off x="986493" y="2812622"/>
            <a:ext cx="8254784" cy="3706595"/>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969" y="417703"/>
            <a:ext cx="3883660" cy="589280"/>
          </a:xfrm>
          <a:prstGeom prst="rect">
            <a:avLst/>
          </a:prstGeom>
        </p:spPr>
        <p:txBody>
          <a:bodyPr vert="horz" wrap="square" lIns="0" tIns="12065" rIns="0" bIns="0" rtlCol="0">
            <a:spAutoFit/>
          </a:bodyPr>
          <a:lstStyle/>
          <a:p>
            <a:pPr marL="12700">
              <a:lnSpc>
                <a:spcPct val="100000"/>
              </a:lnSpc>
              <a:spcBef>
                <a:spcPts val="95"/>
              </a:spcBef>
            </a:pPr>
            <a:r>
              <a:rPr spc="-10" dirty="0">
                <a:latin typeface="Abadi" panose="020B0604020104020204" pitchFamily="34" charset="0"/>
              </a:rPr>
              <a:t>Total Payload Mass</a:t>
            </a:r>
          </a:p>
        </p:txBody>
      </p:sp>
      <p:sp>
        <p:nvSpPr>
          <p:cNvPr id="3" name="object 3"/>
          <p:cNvSpPr txBox="1"/>
          <p:nvPr/>
        </p:nvSpPr>
        <p:spPr>
          <a:xfrm>
            <a:off x="848969" y="1842261"/>
            <a:ext cx="981710" cy="1412566"/>
          </a:xfrm>
          <a:prstGeom prst="rect">
            <a:avLst/>
          </a:prstGeom>
        </p:spPr>
        <p:txBody>
          <a:bodyPr vert="horz" wrap="square" lIns="0" tIns="12065" rIns="0" bIns="0" rtlCol="0">
            <a:spAutoFit/>
          </a:bodyPr>
          <a:lstStyle/>
          <a:p>
            <a:pPr marL="241300" marR="0" lvl="0" indent="-228600" algn="l" defTabSz="914400" rtl="0" eaLnBrk="1" fontAlgn="auto" latinLnBrk="0" hangingPunct="1">
              <a:lnSpc>
                <a:spcPct val="100000"/>
              </a:lnSpc>
              <a:spcBef>
                <a:spcPts val="95"/>
              </a:spcBef>
              <a:spcAft>
                <a:spcPts val="0"/>
              </a:spcAft>
              <a:buClrTx/>
              <a:buSzTx/>
              <a:buFontTx/>
              <a:buChar char="•"/>
              <a:tabLst>
                <a:tab pos="240665" algn="l"/>
                <a:tab pos="241300" algn="l"/>
              </a:tabLst>
              <a:defRPr/>
            </a:pPr>
            <a:r>
              <a:rPr kumimoji="0" sz="2200" b="0" i="0" u="none" strike="noStrike" kern="1200" cap="none" spc="-95" normalizeH="0" baseline="0" noProof="0" dirty="0">
                <a:ln>
                  <a:noFill/>
                </a:ln>
                <a:solidFill>
                  <a:srgbClr val="292929"/>
                </a:solidFill>
                <a:effectLst/>
                <a:uLnTx/>
                <a:uFillTx/>
                <a:ea typeface="+mn-ea"/>
                <a:cs typeface="Arial"/>
              </a:rPr>
              <a:t>Query</a:t>
            </a:r>
            <a:endParaRPr kumimoji="0" sz="2200" b="0" i="0" u="none" strike="noStrike" kern="1200" cap="none" spc="0" normalizeH="0" baseline="0" noProof="0" dirty="0">
              <a:ln>
                <a:noFill/>
              </a:ln>
              <a:solidFill>
                <a:prstClr val="black"/>
              </a:solidFill>
              <a:effectLst/>
              <a:uLnTx/>
              <a:uFillTx/>
              <a:ea typeface="+mn-ea"/>
              <a:cs typeface="Arial"/>
            </a:endParaRPr>
          </a:p>
          <a:p>
            <a:pPr marL="0" marR="0" lvl="0" indent="0" algn="l" defTabSz="914400" rtl="0" eaLnBrk="1" fontAlgn="auto" latinLnBrk="0" hangingPunct="1">
              <a:lnSpc>
                <a:spcPct val="100000"/>
              </a:lnSpc>
              <a:spcBef>
                <a:spcPts val="0"/>
              </a:spcBef>
              <a:spcAft>
                <a:spcPts val="0"/>
              </a:spcAft>
              <a:buClr>
                <a:srgbClr val="292929"/>
              </a:buClr>
              <a:buSzTx/>
              <a:buFont typeface="Arial"/>
              <a:buChar char="•"/>
              <a:tabLst/>
              <a:defRPr/>
            </a:pPr>
            <a:endParaRPr kumimoji="0" sz="2500" b="0" i="0" u="none" strike="noStrike" kern="1200" cap="none" spc="0" normalizeH="0" baseline="0" noProof="0" dirty="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45"/>
              </a:spcBef>
              <a:spcAft>
                <a:spcPts val="0"/>
              </a:spcAft>
              <a:buClr>
                <a:srgbClr val="292929"/>
              </a:buClr>
              <a:buSzTx/>
              <a:buFont typeface="Arial"/>
              <a:buChar char="•"/>
              <a:tabLst/>
              <a:defRPr/>
            </a:pP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241300" marR="0" lvl="0" indent="-228600" algn="l" defTabSz="914400" rtl="0" eaLnBrk="1" fontAlgn="auto" latinLnBrk="0" hangingPunct="1">
              <a:lnSpc>
                <a:spcPct val="100000"/>
              </a:lnSpc>
              <a:spcBef>
                <a:spcPts val="0"/>
              </a:spcBef>
              <a:spcAft>
                <a:spcPts val="0"/>
              </a:spcAft>
              <a:buClrTx/>
              <a:buSzTx/>
              <a:buFontTx/>
              <a:buChar char="•"/>
              <a:tabLst>
                <a:tab pos="240665" algn="l"/>
                <a:tab pos="241300" algn="l"/>
              </a:tabLst>
              <a:defRPr/>
            </a:pPr>
            <a:r>
              <a:rPr kumimoji="0" sz="2200" b="0" i="0" u="none" strike="noStrike" kern="1200" cap="none" spc="-265" normalizeH="0" baseline="0" noProof="0" dirty="0">
                <a:ln>
                  <a:noFill/>
                </a:ln>
                <a:solidFill>
                  <a:srgbClr val="292929"/>
                </a:solidFill>
                <a:effectLst/>
                <a:uLnTx/>
                <a:uFillTx/>
                <a:ea typeface="+mn-ea"/>
                <a:cs typeface="Arial"/>
              </a:rPr>
              <a:t>R</a:t>
            </a:r>
            <a:r>
              <a:rPr kumimoji="0" sz="2200" b="0" i="0" u="none" strike="noStrike" kern="1200" cap="none" spc="-195" normalizeH="0" baseline="0" noProof="0" dirty="0">
                <a:ln>
                  <a:noFill/>
                </a:ln>
                <a:solidFill>
                  <a:srgbClr val="292929"/>
                </a:solidFill>
                <a:effectLst/>
                <a:uLnTx/>
                <a:uFillTx/>
                <a:ea typeface="+mn-ea"/>
                <a:cs typeface="Arial"/>
              </a:rPr>
              <a:t>e</a:t>
            </a:r>
            <a:r>
              <a:rPr kumimoji="0" sz="2200" b="0" i="0" u="none" strike="noStrike" kern="1200" cap="none" spc="-15" normalizeH="0" baseline="0" noProof="0" dirty="0">
                <a:ln>
                  <a:noFill/>
                </a:ln>
                <a:solidFill>
                  <a:srgbClr val="292929"/>
                </a:solidFill>
                <a:effectLst/>
                <a:uLnTx/>
                <a:uFillTx/>
                <a:ea typeface="+mn-ea"/>
                <a:cs typeface="Arial"/>
              </a:rPr>
              <a:t>sult</a:t>
            </a:r>
            <a:endParaRPr kumimoji="0" sz="2200" b="0" i="0" u="none" strike="noStrike" kern="1200" cap="none" spc="0" normalizeH="0" baseline="0" noProof="0" dirty="0">
              <a:ln>
                <a:noFill/>
              </a:ln>
              <a:solidFill>
                <a:prstClr val="black"/>
              </a:solidFill>
              <a:effectLst/>
              <a:uLnTx/>
              <a:uFillTx/>
              <a:ea typeface="+mn-ea"/>
              <a:cs typeface="Arial"/>
            </a:endParaRPr>
          </a:p>
        </p:txBody>
      </p:sp>
      <p:sp>
        <p:nvSpPr>
          <p:cNvPr id="4" name="object 4"/>
          <p:cNvSpPr txBox="1"/>
          <p:nvPr/>
        </p:nvSpPr>
        <p:spPr>
          <a:xfrm>
            <a:off x="848969" y="4231919"/>
            <a:ext cx="10543312" cy="1478610"/>
          </a:xfrm>
          <a:prstGeom prst="rect">
            <a:avLst/>
          </a:prstGeom>
        </p:spPr>
        <p:txBody>
          <a:bodyPr vert="horz" wrap="square" lIns="0" tIns="189230" rIns="0" bIns="0" rtlCol="0">
            <a:spAutoFit/>
          </a:bodyPr>
          <a:lstStyle/>
          <a:p>
            <a:pPr marL="241300" marR="0" lvl="0" indent="-228600" algn="l" defTabSz="914400" rtl="0" eaLnBrk="1" fontAlgn="auto" latinLnBrk="0" hangingPunct="1">
              <a:lnSpc>
                <a:spcPct val="100000"/>
              </a:lnSpc>
              <a:spcBef>
                <a:spcPts val="1490"/>
              </a:spcBef>
              <a:spcAft>
                <a:spcPts val="0"/>
              </a:spcAft>
              <a:buClrTx/>
              <a:buSzTx/>
              <a:buFontTx/>
              <a:buChar char="•"/>
              <a:tabLst>
                <a:tab pos="240665" algn="l"/>
                <a:tab pos="241300" algn="l"/>
              </a:tabLst>
              <a:defRPr/>
            </a:pPr>
            <a:r>
              <a:rPr kumimoji="0" sz="2400" i="0" u="none" strike="noStrike" kern="1200" cap="none" spc="-60" normalizeH="0" baseline="0" noProof="0" dirty="0">
                <a:ln>
                  <a:noFill/>
                </a:ln>
                <a:solidFill>
                  <a:srgbClr val="292929"/>
                </a:solidFill>
                <a:effectLst/>
                <a:uLnTx/>
                <a:uFillTx/>
                <a:ea typeface="+mn-ea"/>
                <a:cs typeface="Arial"/>
              </a:rPr>
              <a:t>Explanation</a:t>
            </a:r>
            <a:endParaRPr kumimoji="0" sz="2400" i="0" u="none" strike="noStrike" kern="1200" cap="none" spc="0" normalizeH="0" baseline="0" noProof="0" dirty="0">
              <a:ln>
                <a:noFill/>
              </a:ln>
              <a:solidFill>
                <a:prstClr val="black"/>
              </a:solidFill>
              <a:effectLst/>
              <a:uLnTx/>
              <a:uFillTx/>
              <a:ea typeface="+mn-ea"/>
              <a:cs typeface="Arial"/>
            </a:endParaRPr>
          </a:p>
          <a:p>
            <a:pPr marL="12700" marR="5080">
              <a:spcBef>
                <a:spcPts val="1395"/>
              </a:spcBef>
            </a:pPr>
            <a:r>
              <a:rPr lang="en-US" sz="2400" i="0" dirty="0">
                <a:effectLst/>
              </a:rPr>
              <a:t>Displays total payload mass carried by boosters launched by NASA (CRS) by applying the SUM to calculate the total value and LIKE to limit the choice to NASA (CRS) </a:t>
            </a:r>
          </a:p>
        </p:txBody>
      </p:sp>
      <p:sp>
        <p:nvSpPr>
          <p:cNvPr id="6" name="object 6"/>
          <p:cNvSpPr/>
          <p:nvPr/>
        </p:nvSpPr>
        <p:spPr>
          <a:xfrm>
            <a:off x="769619" y="3313176"/>
            <a:ext cx="3278124" cy="676656"/>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25400" marR="0" lvl="0" indent="0" algn="l" defTabSz="914400" rtl="0" eaLnBrk="1" fontAlgn="auto" latinLnBrk="0" hangingPunct="1">
              <a:lnSpc>
                <a:spcPts val="1835"/>
              </a:lnSpc>
              <a:spcBef>
                <a:spcPts val="0"/>
              </a:spcBef>
              <a:spcAft>
                <a:spcPts val="0"/>
              </a:spcAft>
              <a:buClrTx/>
              <a:buSzTx/>
              <a:buFontTx/>
              <a:buNone/>
              <a:tabLst/>
              <a:defRPr/>
            </a:pPr>
            <a:fld id="{81D60167-4931-47E6-BA6A-407CBD079E47}" type="slidenum">
              <a:rPr kumimoji="0" sz="1600" b="0" i="0" u="none" strike="noStrike" kern="1200" cap="none" spc="70" normalizeH="0" baseline="0" noProof="0" dirty="0">
                <a:ln>
                  <a:noFill/>
                </a:ln>
                <a:solidFill>
                  <a:srgbClr val="1C7CDB"/>
                </a:solidFill>
                <a:effectLst/>
                <a:uLnTx/>
                <a:uFillTx/>
                <a:latin typeface="Arial"/>
                <a:ea typeface="+mn-ea"/>
                <a:cs typeface="Arial"/>
              </a:rPr>
              <a:pPr marL="25400" marR="0" lvl="0" indent="0" algn="l" defTabSz="914400" rtl="0" eaLnBrk="1" fontAlgn="auto" latinLnBrk="0" hangingPunct="1">
                <a:lnSpc>
                  <a:spcPts val="1835"/>
                </a:lnSpc>
                <a:spcBef>
                  <a:spcPts val="0"/>
                </a:spcBef>
                <a:spcAft>
                  <a:spcPts val="0"/>
                </a:spcAft>
                <a:buClrTx/>
                <a:buSzTx/>
                <a:buFontTx/>
                <a:buNone/>
                <a:tabLst/>
                <a:defRPr/>
              </a:pPr>
              <a:t>26</a:t>
            </a:fld>
            <a:endParaRPr kumimoji="0" sz="1600" b="0" i="0" u="none" strike="noStrike" kern="1200" cap="none" spc="70" normalizeH="0" baseline="0" noProof="0" dirty="0">
              <a:ln>
                <a:noFill/>
              </a:ln>
              <a:solidFill>
                <a:srgbClr val="1C7CDB"/>
              </a:solidFill>
              <a:effectLst/>
              <a:uLnTx/>
              <a:uFillTx/>
              <a:latin typeface="Arial"/>
              <a:ea typeface="+mn-ea"/>
              <a:cs typeface="Arial"/>
            </a:endParaRPr>
          </a:p>
        </p:txBody>
      </p:sp>
      <p:pic>
        <p:nvPicPr>
          <p:cNvPr id="9" name="Immagine 8">
            <a:extLst>
              <a:ext uri="{FF2B5EF4-FFF2-40B4-BE49-F238E27FC236}">
                <a16:creationId xmlns:a16="http://schemas.microsoft.com/office/drawing/2014/main" id="{00566D7B-F3E9-97F2-C217-AB2E7637F65C}"/>
              </a:ext>
            </a:extLst>
          </p:cNvPr>
          <p:cNvPicPr>
            <a:picLocks noChangeAspect="1"/>
          </p:cNvPicPr>
          <p:nvPr/>
        </p:nvPicPr>
        <p:blipFill>
          <a:blip r:embed="rId3"/>
          <a:stretch>
            <a:fillRect/>
          </a:stretch>
        </p:blipFill>
        <p:spPr>
          <a:xfrm>
            <a:off x="894947" y="2239150"/>
            <a:ext cx="10817158" cy="30249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09706" y="6080861"/>
            <a:ext cx="269875"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65" normalizeH="0" baseline="0" noProof="0" dirty="0">
                <a:ln>
                  <a:noFill/>
                </a:ln>
                <a:solidFill>
                  <a:srgbClr val="1C7CDB"/>
                </a:solidFill>
                <a:effectLst/>
                <a:uLnTx/>
                <a:uFillTx/>
                <a:latin typeface="Arial"/>
                <a:ea typeface="+mn-ea"/>
                <a:cs typeface="Arial"/>
              </a:rPr>
              <a:t>27</a:t>
            </a:r>
            <a:endParaRPr kumimoji="0" sz="1600" b="0" i="0" u="none" strike="noStrike" kern="1200" cap="none" spc="0" normalizeH="0" baseline="0" noProof="0">
              <a:ln>
                <a:noFill/>
              </a:ln>
              <a:solidFill>
                <a:prstClr val="black"/>
              </a:solidFill>
              <a:effectLst/>
              <a:uLnTx/>
              <a:uFillTx/>
              <a:latin typeface="Arial"/>
              <a:ea typeface="+mn-ea"/>
              <a:cs typeface="Arial"/>
            </a:endParaRPr>
          </a:p>
        </p:txBody>
      </p:sp>
      <p:sp>
        <p:nvSpPr>
          <p:cNvPr id="3" name="object 3"/>
          <p:cNvSpPr txBox="1">
            <a:spLocks noGrp="1"/>
          </p:cNvSpPr>
          <p:nvPr>
            <p:ph type="title"/>
          </p:nvPr>
        </p:nvSpPr>
        <p:spPr>
          <a:xfrm>
            <a:off x="1004061" y="457567"/>
            <a:ext cx="6870700" cy="589280"/>
          </a:xfrm>
          <a:prstGeom prst="rect">
            <a:avLst/>
          </a:prstGeom>
        </p:spPr>
        <p:txBody>
          <a:bodyPr vert="horz" wrap="square" lIns="0" tIns="12065" rIns="0" bIns="0" rtlCol="0">
            <a:spAutoFit/>
          </a:bodyPr>
          <a:lstStyle/>
          <a:p>
            <a:pPr marL="12700">
              <a:lnSpc>
                <a:spcPct val="100000"/>
              </a:lnSpc>
              <a:spcBef>
                <a:spcPts val="95"/>
              </a:spcBef>
            </a:pPr>
            <a:r>
              <a:rPr spc="-10" dirty="0">
                <a:latin typeface="Abadi" panose="020B0604020104020204" pitchFamily="34" charset="0"/>
              </a:rPr>
              <a:t>Average Payload Mass by F9 v1.1</a:t>
            </a:r>
          </a:p>
        </p:txBody>
      </p:sp>
      <p:sp>
        <p:nvSpPr>
          <p:cNvPr id="4" name="object 4"/>
          <p:cNvSpPr txBox="1"/>
          <p:nvPr/>
        </p:nvSpPr>
        <p:spPr>
          <a:xfrm>
            <a:off x="848969" y="1842261"/>
            <a:ext cx="981710" cy="1412566"/>
          </a:xfrm>
          <a:prstGeom prst="rect">
            <a:avLst/>
          </a:prstGeom>
        </p:spPr>
        <p:txBody>
          <a:bodyPr vert="horz" wrap="square" lIns="0" tIns="12065" rIns="0" bIns="0" rtlCol="0">
            <a:spAutoFit/>
          </a:bodyPr>
          <a:lstStyle/>
          <a:p>
            <a:pPr marL="241300" marR="0" lvl="0" indent="-228600" algn="l" defTabSz="914400" rtl="0" eaLnBrk="1" fontAlgn="auto" latinLnBrk="0" hangingPunct="1">
              <a:lnSpc>
                <a:spcPct val="100000"/>
              </a:lnSpc>
              <a:spcBef>
                <a:spcPts val="95"/>
              </a:spcBef>
              <a:spcAft>
                <a:spcPts val="0"/>
              </a:spcAft>
              <a:buClrTx/>
              <a:buSzTx/>
              <a:buFontTx/>
              <a:buChar char="•"/>
              <a:tabLst>
                <a:tab pos="240665" algn="l"/>
                <a:tab pos="241300" algn="l"/>
              </a:tabLst>
              <a:defRPr/>
            </a:pPr>
            <a:r>
              <a:rPr sz="2200" spc="-95" dirty="0">
                <a:solidFill>
                  <a:srgbClr val="292929"/>
                </a:solidFill>
                <a:cs typeface="Arial"/>
              </a:rPr>
              <a:t>Query</a:t>
            </a:r>
          </a:p>
          <a:p>
            <a:pPr marL="0" marR="0" lvl="0" indent="0" algn="l" defTabSz="914400" rtl="0" eaLnBrk="1" fontAlgn="auto" latinLnBrk="0" hangingPunct="1">
              <a:lnSpc>
                <a:spcPct val="100000"/>
              </a:lnSpc>
              <a:spcBef>
                <a:spcPts val="0"/>
              </a:spcBef>
              <a:spcAft>
                <a:spcPts val="0"/>
              </a:spcAft>
              <a:buClr>
                <a:srgbClr val="292929"/>
              </a:buClr>
              <a:buSzTx/>
              <a:buFont typeface="Arial"/>
              <a:buChar char="•"/>
              <a:tabLst/>
              <a:defRPr/>
            </a:pPr>
            <a:endParaRPr kumimoji="0" sz="2500" b="0" i="0" u="none" strike="noStrike" kern="1200" cap="none" spc="0" normalizeH="0" baseline="0" noProof="0" dirty="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45"/>
              </a:spcBef>
              <a:spcAft>
                <a:spcPts val="0"/>
              </a:spcAft>
              <a:buClr>
                <a:srgbClr val="292929"/>
              </a:buClr>
              <a:buSzTx/>
              <a:buFont typeface="Arial"/>
              <a:buChar char="•"/>
              <a:tabLst/>
              <a:defRPr/>
            </a:pP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241300" marR="0" lvl="0" indent="-228600" algn="l" defTabSz="914400" rtl="0" eaLnBrk="1" fontAlgn="auto" latinLnBrk="0" hangingPunct="1">
              <a:lnSpc>
                <a:spcPct val="100000"/>
              </a:lnSpc>
              <a:spcBef>
                <a:spcPts val="0"/>
              </a:spcBef>
              <a:spcAft>
                <a:spcPts val="0"/>
              </a:spcAft>
              <a:buClrTx/>
              <a:buSzTx/>
              <a:buFontTx/>
              <a:buChar char="•"/>
              <a:tabLst>
                <a:tab pos="240665" algn="l"/>
                <a:tab pos="241300" algn="l"/>
              </a:tabLst>
              <a:defRPr/>
            </a:pPr>
            <a:r>
              <a:rPr sz="2200" spc="-95" dirty="0">
                <a:solidFill>
                  <a:srgbClr val="292929"/>
                </a:solidFill>
                <a:cs typeface="Arial"/>
              </a:rPr>
              <a:t>Result</a:t>
            </a:r>
          </a:p>
        </p:txBody>
      </p:sp>
      <p:sp>
        <p:nvSpPr>
          <p:cNvPr id="5" name="object 5"/>
          <p:cNvSpPr txBox="1"/>
          <p:nvPr/>
        </p:nvSpPr>
        <p:spPr>
          <a:xfrm>
            <a:off x="848969" y="4231919"/>
            <a:ext cx="9948733" cy="1478610"/>
          </a:xfrm>
          <a:prstGeom prst="rect">
            <a:avLst/>
          </a:prstGeom>
        </p:spPr>
        <p:txBody>
          <a:bodyPr vert="horz" wrap="square" lIns="0" tIns="189230" rIns="0" bIns="0" rtlCol="0">
            <a:spAutoFit/>
          </a:bodyPr>
          <a:lstStyle/>
          <a:p>
            <a:pPr marL="241300" marR="0" lvl="0" indent="-228600" algn="l" defTabSz="914400" rtl="0" eaLnBrk="1" fontAlgn="auto" latinLnBrk="0" hangingPunct="1">
              <a:lnSpc>
                <a:spcPct val="100000"/>
              </a:lnSpc>
              <a:spcBef>
                <a:spcPts val="1490"/>
              </a:spcBef>
              <a:spcAft>
                <a:spcPts val="0"/>
              </a:spcAft>
              <a:buClrTx/>
              <a:buSzTx/>
              <a:buFontTx/>
              <a:buChar char="•"/>
              <a:tabLst>
                <a:tab pos="240665" algn="l"/>
                <a:tab pos="241300" algn="l"/>
              </a:tabLst>
              <a:defRPr/>
            </a:pPr>
            <a:r>
              <a:rPr kumimoji="0" sz="2400" i="0" u="none" strike="noStrike" kern="1200" cap="none" spc="-60" normalizeH="0" baseline="0" noProof="0" dirty="0">
                <a:ln>
                  <a:noFill/>
                </a:ln>
                <a:solidFill>
                  <a:srgbClr val="292929"/>
                </a:solidFill>
                <a:effectLst/>
                <a:uLnTx/>
                <a:uFillTx/>
                <a:ea typeface="+mn-ea"/>
                <a:cs typeface="Arial"/>
              </a:rPr>
              <a:t>Explanation</a:t>
            </a:r>
            <a:endParaRPr kumimoji="0" sz="2400" i="0" u="none" strike="noStrike" kern="1200" cap="none" spc="0" normalizeH="0" baseline="0" noProof="0" dirty="0">
              <a:ln>
                <a:noFill/>
              </a:ln>
              <a:solidFill>
                <a:prstClr val="black"/>
              </a:solidFill>
              <a:effectLst/>
              <a:uLnTx/>
              <a:uFillTx/>
              <a:ea typeface="+mn-ea"/>
              <a:cs typeface="Arial"/>
            </a:endParaRPr>
          </a:p>
          <a:p>
            <a:pPr marL="12700" marR="5080">
              <a:spcBef>
                <a:spcPts val="1395"/>
              </a:spcBef>
            </a:pPr>
            <a:r>
              <a:rPr lang="en-US" sz="2400" i="0" dirty="0">
                <a:effectLst/>
              </a:rPr>
              <a:t>Display average payload mass carried by booster version F9 v1.1 with the use of AVG to</a:t>
            </a:r>
            <a:r>
              <a:rPr kumimoji="0" sz="2400" i="0" u="none" strike="noStrike" kern="1200" cap="none" spc="40" normalizeH="0" baseline="0" noProof="0" dirty="0">
                <a:ln>
                  <a:noFill/>
                </a:ln>
                <a:solidFill>
                  <a:srgbClr val="292929"/>
                </a:solidFill>
                <a:effectLst/>
                <a:uLnTx/>
                <a:uFillTx/>
                <a:ea typeface="+mn-ea"/>
                <a:cs typeface="Arial"/>
              </a:rPr>
              <a:t> </a:t>
            </a:r>
            <a:r>
              <a:rPr kumimoji="0" sz="2400" i="0" u="none" strike="noStrike" kern="1200" cap="none" spc="-65" normalizeH="0" baseline="0" noProof="0" dirty="0">
                <a:ln>
                  <a:noFill/>
                </a:ln>
                <a:solidFill>
                  <a:srgbClr val="292929"/>
                </a:solidFill>
                <a:effectLst/>
                <a:uLnTx/>
                <a:uFillTx/>
                <a:ea typeface="+mn-ea"/>
                <a:cs typeface="Arial"/>
              </a:rPr>
              <a:t>calculate </a:t>
            </a:r>
            <a:r>
              <a:rPr kumimoji="0" sz="2400" i="0" u="none" strike="noStrike" kern="1200" cap="none" spc="-35" normalizeH="0" baseline="0" noProof="0" dirty="0">
                <a:ln>
                  <a:noFill/>
                </a:ln>
                <a:solidFill>
                  <a:srgbClr val="292929"/>
                </a:solidFill>
                <a:effectLst/>
                <a:uLnTx/>
                <a:uFillTx/>
                <a:ea typeface="+mn-ea"/>
                <a:cs typeface="Arial"/>
              </a:rPr>
              <a:t>the </a:t>
            </a:r>
            <a:r>
              <a:rPr kumimoji="0" sz="2400" i="0" u="none" strike="noStrike" kern="1200" cap="none" spc="-90" normalizeH="0" baseline="0" noProof="0" dirty="0">
                <a:ln>
                  <a:noFill/>
                </a:ln>
                <a:solidFill>
                  <a:srgbClr val="292929"/>
                </a:solidFill>
                <a:effectLst/>
                <a:uLnTx/>
                <a:uFillTx/>
                <a:ea typeface="+mn-ea"/>
                <a:cs typeface="Arial"/>
              </a:rPr>
              <a:t>average </a:t>
            </a:r>
            <a:r>
              <a:rPr kumimoji="0" sz="2400" i="0" u="none" strike="noStrike" kern="1200" cap="none" spc="-85" normalizeH="0" baseline="0" noProof="0" dirty="0">
                <a:ln>
                  <a:noFill/>
                </a:ln>
                <a:solidFill>
                  <a:srgbClr val="292929"/>
                </a:solidFill>
                <a:effectLst/>
                <a:uLnTx/>
                <a:uFillTx/>
                <a:ea typeface="+mn-ea"/>
                <a:cs typeface="Arial"/>
              </a:rPr>
              <a:t>value</a:t>
            </a:r>
            <a:r>
              <a:rPr kumimoji="0" lang="it-IT" sz="2400" i="0" u="none" strike="noStrike" kern="1200" cap="none" spc="-85" normalizeH="0" baseline="0" noProof="0" dirty="0">
                <a:ln>
                  <a:noFill/>
                </a:ln>
                <a:solidFill>
                  <a:srgbClr val="292929"/>
                </a:solidFill>
                <a:effectLst/>
                <a:uLnTx/>
                <a:uFillTx/>
                <a:ea typeface="+mn-ea"/>
                <a:cs typeface="Arial"/>
              </a:rPr>
              <a:t> and </a:t>
            </a:r>
            <a:r>
              <a:rPr kumimoji="0" sz="2400" i="0" u="none" strike="noStrike" kern="1200" cap="none" spc="-180" normalizeH="0" baseline="0" noProof="0" dirty="0">
                <a:ln>
                  <a:noFill/>
                </a:ln>
                <a:solidFill>
                  <a:srgbClr val="292929"/>
                </a:solidFill>
                <a:effectLst/>
                <a:uLnTx/>
                <a:uFillTx/>
                <a:ea typeface="+mn-ea"/>
                <a:cs typeface="Arial"/>
              </a:rPr>
              <a:t>LIKE </a:t>
            </a:r>
            <a:r>
              <a:rPr kumimoji="0" sz="2400" i="0" u="none" strike="noStrike" kern="1200" cap="none" spc="15" normalizeH="0" baseline="0" noProof="0" dirty="0">
                <a:ln>
                  <a:noFill/>
                </a:ln>
                <a:solidFill>
                  <a:srgbClr val="292929"/>
                </a:solidFill>
                <a:effectLst/>
                <a:uLnTx/>
                <a:uFillTx/>
                <a:ea typeface="+mn-ea"/>
                <a:cs typeface="Arial"/>
              </a:rPr>
              <a:t>“F9  </a:t>
            </a:r>
            <a:r>
              <a:rPr kumimoji="0" sz="2400" i="0" u="none" strike="noStrike" kern="1200" cap="none" spc="35" normalizeH="0" baseline="0" noProof="0" dirty="0">
                <a:ln>
                  <a:noFill/>
                </a:ln>
                <a:solidFill>
                  <a:srgbClr val="292929"/>
                </a:solidFill>
                <a:effectLst/>
                <a:uLnTx/>
                <a:uFillTx/>
                <a:ea typeface="+mn-ea"/>
                <a:cs typeface="Arial"/>
              </a:rPr>
              <a:t>v1.1”to </a:t>
            </a:r>
            <a:r>
              <a:rPr kumimoji="0" sz="2400" i="0" u="none" strike="noStrike" kern="1200" cap="none" spc="-65" normalizeH="0" baseline="0" noProof="0" dirty="0">
                <a:ln>
                  <a:noFill/>
                </a:ln>
                <a:solidFill>
                  <a:srgbClr val="292929"/>
                </a:solidFill>
                <a:effectLst/>
                <a:uLnTx/>
                <a:uFillTx/>
                <a:ea typeface="+mn-ea"/>
                <a:cs typeface="Arial"/>
              </a:rPr>
              <a:t>specify </a:t>
            </a:r>
            <a:r>
              <a:rPr kumimoji="0" sz="2400" i="0" u="none" strike="noStrike" kern="1200" cap="none" spc="-35" normalizeH="0" baseline="0" noProof="0" dirty="0">
                <a:ln>
                  <a:noFill/>
                </a:ln>
                <a:solidFill>
                  <a:srgbClr val="292929"/>
                </a:solidFill>
                <a:effectLst/>
                <a:uLnTx/>
                <a:uFillTx/>
                <a:ea typeface="+mn-ea"/>
                <a:cs typeface="Arial"/>
              </a:rPr>
              <a:t>the </a:t>
            </a:r>
            <a:r>
              <a:rPr kumimoji="0" sz="2400" i="0" u="none" strike="noStrike" kern="1200" cap="none" spc="-25" normalizeH="0" baseline="0" noProof="0" dirty="0">
                <a:ln>
                  <a:noFill/>
                </a:ln>
                <a:solidFill>
                  <a:srgbClr val="292929"/>
                </a:solidFill>
                <a:effectLst/>
                <a:uLnTx/>
                <a:uFillTx/>
                <a:ea typeface="+mn-ea"/>
                <a:cs typeface="Arial"/>
              </a:rPr>
              <a:t>booster </a:t>
            </a:r>
            <a:r>
              <a:rPr kumimoji="0" sz="2400" i="0" u="none" strike="noStrike" kern="1200" cap="none" spc="-55" normalizeH="0" baseline="0" noProof="0" dirty="0">
                <a:ln>
                  <a:noFill/>
                </a:ln>
                <a:solidFill>
                  <a:srgbClr val="292929"/>
                </a:solidFill>
                <a:effectLst/>
                <a:uLnTx/>
                <a:uFillTx/>
                <a:ea typeface="+mn-ea"/>
                <a:cs typeface="Arial"/>
              </a:rPr>
              <a:t>version</a:t>
            </a:r>
            <a:endParaRPr kumimoji="0" sz="2400" i="0" u="none" strike="noStrike" kern="1200" cap="none" spc="0" normalizeH="0" baseline="0" noProof="0" dirty="0">
              <a:ln>
                <a:noFill/>
              </a:ln>
              <a:solidFill>
                <a:prstClr val="black"/>
              </a:solidFill>
              <a:effectLst/>
              <a:uLnTx/>
              <a:uFillTx/>
              <a:ea typeface="+mn-ea"/>
              <a:cs typeface="Arial"/>
            </a:endParaRPr>
          </a:p>
        </p:txBody>
      </p:sp>
      <p:pic>
        <p:nvPicPr>
          <p:cNvPr id="9" name="Immagine 8">
            <a:extLst>
              <a:ext uri="{FF2B5EF4-FFF2-40B4-BE49-F238E27FC236}">
                <a16:creationId xmlns:a16="http://schemas.microsoft.com/office/drawing/2014/main" id="{B1500156-DD0A-9BB5-99B4-FAC02465552C}"/>
              </a:ext>
            </a:extLst>
          </p:cNvPr>
          <p:cNvPicPr>
            <a:picLocks noChangeAspect="1"/>
          </p:cNvPicPr>
          <p:nvPr/>
        </p:nvPicPr>
        <p:blipFill>
          <a:blip r:embed="rId2"/>
          <a:stretch>
            <a:fillRect/>
          </a:stretch>
        </p:blipFill>
        <p:spPr>
          <a:xfrm>
            <a:off x="1050586" y="2299471"/>
            <a:ext cx="10700426" cy="343470"/>
          </a:xfrm>
          <a:prstGeom prst="rect">
            <a:avLst/>
          </a:prstGeom>
        </p:spPr>
      </p:pic>
      <p:pic>
        <p:nvPicPr>
          <p:cNvPr id="11" name="Immagine 10">
            <a:extLst>
              <a:ext uri="{FF2B5EF4-FFF2-40B4-BE49-F238E27FC236}">
                <a16:creationId xmlns:a16="http://schemas.microsoft.com/office/drawing/2014/main" id="{B83B55C6-6C71-FF03-BA38-D0439857C35D}"/>
              </a:ext>
            </a:extLst>
          </p:cNvPr>
          <p:cNvPicPr>
            <a:picLocks noChangeAspect="1"/>
          </p:cNvPicPr>
          <p:nvPr/>
        </p:nvPicPr>
        <p:blipFill>
          <a:blip r:embed="rId3"/>
          <a:stretch>
            <a:fillRect/>
          </a:stretch>
        </p:blipFill>
        <p:spPr>
          <a:xfrm>
            <a:off x="1862138" y="2709863"/>
            <a:ext cx="3935547" cy="101273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969" y="417703"/>
            <a:ext cx="7553959" cy="589280"/>
          </a:xfrm>
          <a:prstGeom prst="rect">
            <a:avLst/>
          </a:prstGeom>
        </p:spPr>
        <p:txBody>
          <a:bodyPr vert="horz" wrap="square" lIns="0" tIns="12065" rIns="0" bIns="0" rtlCol="0">
            <a:spAutoFit/>
          </a:bodyPr>
          <a:lstStyle/>
          <a:p>
            <a:pPr marL="12700">
              <a:spcBef>
                <a:spcPts val="95"/>
              </a:spcBef>
            </a:pPr>
            <a:r>
              <a:rPr spc="-10" dirty="0">
                <a:latin typeface="Abadi" panose="020B0604020104020204" pitchFamily="34" charset="0"/>
              </a:rPr>
              <a:t>First Successful Ground Landing Date</a:t>
            </a:r>
          </a:p>
        </p:txBody>
      </p:sp>
      <p:sp>
        <p:nvSpPr>
          <p:cNvPr id="3" name="object 3"/>
          <p:cNvSpPr txBox="1"/>
          <p:nvPr/>
        </p:nvSpPr>
        <p:spPr>
          <a:xfrm>
            <a:off x="848969" y="1567383"/>
            <a:ext cx="981710" cy="1412566"/>
          </a:xfrm>
          <a:prstGeom prst="rect">
            <a:avLst/>
          </a:prstGeom>
        </p:spPr>
        <p:txBody>
          <a:bodyPr vert="horz" wrap="square" lIns="0" tIns="12065" rIns="0" bIns="0" rtlCol="0">
            <a:spAutoFit/>
          </a:bodyPr>
          <a:lstStyle/>
          <a:p>
            <a:pPr marL="241300" marR="0" lvl="0" indent="-228600" algn="l" defTabSz="914400" rtl="0" eaLnBrk="1" fontAlgn="auto" latinLnBrk="0" hangingPunct="1">
              <a:lnSpc>
                <a:spcPct val="100000"/>
              </a:lnSpc>
              <a:spcBef>
                <a:spcPts val="95"/>
              </a:spcBef>
              <a:spcAft>
                <a:spcPts val="0"/>
              </a:spcAft>
              <a:buClrTx/>
              <a:buSzTx/>
              <a:buFontTx/>
              <a:buChar char="•"/>
              <a:tabLst>
                <a:tab pos="240665" algn="l"/>
                <a:tab pos="241300" algn="l"/>
              </a:tabLst>
              <a:defRPr/>
            </a:pPr>
            <a:r>
              <a:rPr kumimoji="0" sz="2200" b="0" i="0" u="none" strike="noStrike" kern="1200" cap="none" spc="-95" normalizeH="0" baseline="0" noProof="0" dirty="0">
                <a:ln>
                  <a:noFill/>
                </a:ln>
                <a:solidFill>
                  <a:srgbClr val="292929"/>
                </a:solidFill>
                <a:effectLst/>
                <a:uLnTx/>
                <a:uFillTx/>
                <a:ea typeface="+mn-ea"/>
                <a:cs typeface="Arial"/>
              </a:rPr>
              <a:t>Query</a:t>
            </a:r>
            <a:endParaRPr kumimoji="0" sz="2200" b="0" i="0" u="none" strike="noStrike" kern="1200" cap="none" spc="0" normalizeH="0" baseline="0" noProof="0" dirty="0">
              <a:ln>
                <a:noFill/>
              </a:ln>
              <a:solidFill>
                <a:prstClr val="black"/>
              </a:solidFill>
              <a:effectLst/>
              <a:uLnTx/>
              <a:uFillTx/>
              <a:ea typeface="+mn-ea"/>
              <a:cs typeface="Arial"/>
            </a:endParaRPr>
          </a:p>
          <a:p>
            <a:pPr marL="0" marR="0" lvl="0" indent="0" algn="l" defTabSz="914400" rtl="0" eaLnBrk="1" fontAlgn="auto" latinLnBrk="0" hangingPunct="1">
              <a:lnSpc>
                <a:spcPct val="100000"/>
              </a:lnSpc>
              <a:spcBef>
                <a:spcPts val="0"/>
              </a:spcBef>
              <a:spcAft>
                <a:spcPts val="0"/>
              </a:spcAft>
              <a:buClr>
                <a:srgbClr val="292929"/>
              </a:buClr>
              <a:buSzTx/>
              <a:buFont typeface="Arial"/>
              <a:buChar char="•"/>
              <a:tabLst/>
              <a:defRPr/>
            </a:pPr>
            <a:endParaRPr kumimoji="0" sz="2500" b="0" i="0" u="none" strike="noStrike" kern="1200" cap="none" spc="0" normalizeH="0" baseline="0" noProof="0" dirty="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45"/>
              </a:spcBef>
              <a:spcAft>
                <a:spcPts val="0"/>
              </a:spcAft>
              <a:buClr>
                <a:srgbClr val="292929"/>
              </a:buClr>
              <a:buSzTx/>
              <a:buFont typeface="Arial"/>
              <a:buChar char="•"/>
              <a:tabLst/>
              <a:defRPr/>
            </a:pP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241300" marR="0" lvl="0" indent="-228600" algn="l" defTabSz="914400" rtl="0" eaLnBrk="1" fontAlgn="auto" latinLnBrk="0" hangingPunct="1">
              <a:lnSpc>
                <a:spcPct val="100000"/>
              </a:lnSpc>
              <a:spcBef>
                <a:spcPts val="0"/>
              </a:spcBef>
              <a:spcAft>
                <a:spcPts val="0"/>
              </a:spcAft>
              <a:buClrTx/>
              <a:buSzTx/>
              <a:buFontTx/>
              <a:buChar char="•"/>
              <a:tabLst>
                <a:tab pos="240665" algn="l"/>
                <a:tab pos="241300" algn="l"/>
              </a:tabLst>
              <a:defRPr/>
            </a:pPr>
            <a:r>
              <a:rPr sz="2200" spc="-95" dirty="0">
                <a:solidFill>
                  <a:srgbClr val="292929"/>
                </a:solidFill>
                <a:cs typeface="Arial"/>
              </a:rPr>
              <a:t>Result</a:t>
            </a:r>
          </a:p>
        </p:txBody>
      </p:sp>
      <p:sp>
        <p:nvSpPr>
          <p:cNvPr id="4" name="object 4"/>
          <p:cNvSpPr txBox="1"/>
          <p:nvPr/>
        </p:nvSpPr>
        <p:spPr>
          <a:xfrm>
            <a:off x="848969" y="4131796"/>
            <a:ext cx="9714913" cy="1847301"/>
          </a:xfrm>
          <a:prstGeom prst="rect">
            <a:avLst/>
          </a:prstGeom>
        </p:spPr>
        <p:txBody>
          <a:bodyPr vert="horz" wrap="square" lIns="0" tIns="188595" rIns="0" bIns="0" rtlCol="0">
            <a:spAutoFit/>
          </a:bodyPr>
          <a:lstStyle/>
          <a:p>
            <a:pPr marL="241300" marR="0" lvl="0" indent="-228600" algn="l" defTabSz="914400" rtl="0" eaLnBrk="1" fontAlgn="auto" latinLnBrk="0" hangingPunct="1">
              <a:lnSpc>
                <a:spcPct val="100000"/>
              </a:lnSpc>
              <a:spcBef>
                <a:spcPts val="1485"/>
              </a:spcBef>
              <a:spcAft>
                <a:spcPts val="0"/>
              </a:spcAft>
              <a:buClrTx/>
              <a:buSzTx/>
              <a:buFontTx/>
              <a:buChar char="•"/>
              <a:tabLst>
                <a:tab pos="240665" algn="l"/>
                <a:tab pos="241300" algn="l"/>
              </a:tabLst>
              <a:defRPr/>
            </a:pPr>
            <a:r>
              <a:rPr kumimoji="0" sz="2400" i="0" u="none" strike="noStrike" kern="1200" cap="none" spc="-60" normalizeH="0" baseline="0" noProof="0" dirty="0">
                <a:ln>
                  <a:noFill/>
                </a:ln>
                <a:solidFill>
                  <a:srgbClr val="292929"/>
                </a:solidFill>
                <a:effectLst/>
                <a:uLnTx/>
                <a:uFillTx/>
                <a:ea typeface="+mn-ea"/>
                <a:cs typeface="Arial"/>
              </a:rPr>
              <a:t>Explanation</a:t>
            </a:r>
            <a:endParaRPr kumimoji="0" sz="2400" i="0" u="none" strike="noStrike" kern="1200" cap="none" spc="0" normalizeH="0" baseline="0" noProof="0" dirty="0">
              <a:ln>
                <a:noFill/>
              </a:ln>
              <a:solidFill>
                <a:prstClr val="black"/>
              </a:solidFill>
              <a:effectLst/>
              <a:uLnTx/>
              <a:uFillTx/>
              <a:ea typeface="+mn-ea"/>
              <a:cs typeface="Arial"/>
            </a:endParaRPr>
          </a:p>
          <a:p>
            <a:pPr marL="12700" marR="5080" algn="just">
              <a:spcBef>
                <a:spcPts val="1395"/>
              </a:spcBef>
            </a:pPr>
            <a:r>
              <a:rPr lang="en-US" sz="2400" i="0" dirty="0">
                <a:effectLst/>
              </a:rPr>
              <a:t>List the date when the first successful landing outcome in ground pad was achieved using</a:t>
            </a:r>
            <a:r>
              <a:rPr kumimoji="0" sz="2400" i="0" u="none" strike="noStrike" kern="1200" cap="none" spc="-175" normalizeH="0" baseline="0" noProof="0" dirty="0">
                <a:ln>
                  <a:noFill/>
                </a:ln>
                <a:solidFill>
                  <a:srgbClr val="292929"/>
                </a:solidFill>
                <a:effectLst/>
                <a:uLnTx/>
                <a:uFillTx/>
                <a:ea typeface="+mn-ea"/>
                <a:cs typeface="Arial"/>
              </a:rPr>
              <a:t> </a:t>
            </a:r>
            <a:r>
              <a:rPr kumimoji="0" sz="2400" i="0" u="none" strike="noStrike" kern="1200" cap="none" spc="-125" normalizeH="0" baseline="0" noProof="0" dirty="0">
                <a:ln>
                  <a:noFill/>
                </a:ln>
                <a:solidFill>
                  <a:srgbClr val="292929"/>
                </a:solidFill>
                <a:effectLst/>
                <a:uLnTx/>
                <a:uFillTx/>
                <a:ea typeface="+mn-ea"/>
                <a:cs typeface="Arial"/>
              </a:rPr>
              <a:t>MIN </a:t>
            </a:r>
            <a:r>
              <a:rPr kumimoji="0" sz="2400" i="0" u="none" strike="noStrike" kern="1200" cap="none" spc="35" normalizeH="0" baseline="0" noProof="0" dirty="0">
                <a:ln>
                  <a:noFill/>
                </a:ln>
                <a:solidFill>
                  <a:srgbClr val="292929"/>
                </a:solidFill>
                <a:effectLst/>
                <a:uLnTx/>
                <a:uFillTx/>
                <a:ea typeface="+mn-ea"/>
                <a:cs typeface="Arial"/>
              </a:rPr>
              <a:t>to </a:t>
            </a:r>
            <a:r>
              <a:rPr kumimoji="0" sz="2400" i="0" u="none" strike="noStrike" kern="1200" cap="none" spc="-10" normalizeH="0" baseline="0" noProof="0" dirty="0">
                <a:ln>
                  <a:noFill/>
                </a:ln>
                <a:solidFill>
                  <a:srgbClr val="292929"/>
                </a:solidFill>
                <a:effectLst/>
                <a:uLnTx/>
                <a:uFillTx/>
                <a:ea typeface="+mn-ea"/>
                <a:cs typeface="Arial"/>
              </a:rPr>
              <a:t>find </a:t>
            </a:r>
            <a:r>
              <a:rPr kumimoji="0" sz="2400" i="0" u="none" strike="noStrike" kern="1200" cap="none" spc="-35" normalizeH="0" baseline="0" noProof="0" dirty="0">
                <a:ln>
                  <a:noFill/>
                </a:ln>
                <a:solidFill>
                  <a:srgbClr val="292929"/>
                </a:solidFill>
                <a:effectLst/>
                <a:uLnTx/>
                <a:uFillTx/>
                <a:ea typeface="+mn-ea"/>
                <a:cs typeface="Arial"/>
              </a:rPr>
              <a:t>the </a:t>
            </a:r>
            <a:r>
              <a:rPr kumimoji="0" sz="2400" i="0" u="none" strike="noStrike" kern="1200" cap="none" spc="-45" normalizeH="0" baseline="0" noProof="0" dirty="0">
                <a:ln>
                  <a:noFill/>
                </a:ln>
                <a:solidFill>
                  <a:srgbClr val="292929"/>
                </a:solidFill>
                <a:effectLst/>
                <a:uLnTx/>
                <a:uFillTx/>
                <a:ea typeface="+mn-ea"/>
                <a:cs typeface="Arial"/>
              </a:rPr>
              <a:t>earliest </a:t>
            </a:r>
            <a:r>
              <a:rPr kumimoji="0" sz="2400" i="0" u="none" strike="noStrike" kern="1200" cap="none" spc="-55" normalizeH="0" baseline="0" noProof="0" dirty="0">
                <a:ln>
                  <a:noFill/>
                </a:ln>
                <a:solidFill>
                  <a:srgbClr val="292929"/>
                </a:solidFill>
                <a:effectLst/>
                <a:uLnTx/>
                <a:uFillTx/>
                <a:ea typeface="+mn-ea"/>
                <a:cs typeface="Arial"/>
              </a:rPr>
              <a:t>date</a:t>
            </a:r>
            <a:r>
              <a:rPr kumimoji="0" lang="it-IT" sz="2400" i="0" u="none" strike="noStrike" kern="1200" cap="none" spc="-55" normalizeH="0" baseline="0" noProof="0" dirty="0">
                <a:ln>
                  <a:noFill/>
                </a:ln>
                <a:solidFill>
                  <a:srgbClr val="292929"/>
                </a:solidFill>
                <a:effectLst/>
                <a:uLnTx/>
                <a:uFillTx/>
                <a:ea typeface="+mn-ea"/>
                <a:cs typeface="Arial"/>
              </a:rPr>
              <a:t> and </a:t>
            </a:r>
            <a:r>
              <a:rPr kumimoji="0" sz="2400" i="0" u="none" strike="noStrike" kern="1200" cap="none" spc="-275" normalizeH="0" baseline="0" noProof="0" dirty="0">
                <a:ln>
                  <a:noFill/>
                </a:ln>
                <a:solidFill>
                  <a:srgbClr val="292929"/>
                </a:solidFill>
                <a:effectLst/>
                <a:uLnTx/>
                <a:uFillTx/>
                <a:ea typeface="+mn-ea"/>
                <a:cs typeface="Arial"/>
              </a:rPr>
              <a:t>WHERE </a:t>
            </a:r>
            <a:r>
              <a:rPr kumimoji="0" sz="2400" i="0" u="none" strike="noStrike" kern="1200" cap="none" spc="-95" normalizeH="0" baseline="0" noProof="0" dirty="0">
                <a:ln>
                  <a:noFill/>
                </a:ln>
                <a:solidFill>
                  <a:srgbClr val="292929"/>
                </a:solidFill>
                <a:effectLst/>
                <a:uLnTx/>
                <a:uFillTx/>
                <a:ea typeface="+mn-ea"/>
                <a:cs typeface="Arial"/>
              </a:rPr>
              <a:t>clause </a:t>
            </a:r>
            <a:r>
              <a:rPr kumimoji="0" sz="2400" i="0" u="none" strike="noStrike" kern="1200" cap="none" spc="40" normalizeH="0" baseline="0" noProof="0" dirty="0">
                <a:ln>
                  <a:noFill/>
                </a:ln>
                <a:solidFill>
                  <a:srgbClr val="292929"/>
                </a:solidFill>
                <a:effectLst/>
                <a:uLnTx/>
                <a:uFillTx/>
                <a:ea typeface="+mn-ea"/>
                <a:cs typeface="Arial"/>
              </a:rPr>
              <a:t>to </a:t>
            </a:r>
            <a:r>
              <a:rPr kumimoji="0" sz="2400" i="0" u="none" strike="noStrike" kern="1200" cap="none" spc="-65" normalizeH="0" baseline="0" noProof="0" dirty="0">
                <a:ln>
                  <a:noFill/>
                </a:ln>
                <a:solidFill>
                  <a:srgbClr val="292929"/>
                </a:solidFill>
                <a:effectLst/>
                <a:uLnTx/>
                <a:uFillTx/>
                <a:ea typeface="+mn-ea"/>
                <a:cs typeface="Arial"/>
              </a:rPr>
              <a:t>specify </a:t>
            </a:r>
            <a:r>
              <a:rPr kumimoji="0" sz="2400" i="0" u="none" strike="noStrike" kern="1200" cap="none" spc="-10" normalizeH="0" baseline="0" noProof="0" dirty="0">
                <a:ln>
                  <a:noFill/>
                </a:ln>
                <a:solidFill>
                  <a:srgbClr val="292929"/>
                </a:solidFill>
                <a:effectLst/>
                <a:uLnTx/>
                <a:uFillTx/>
                <a:ea typeface="+mn-ea"/>
                <a:cs typeface="Arial"/>
              </a:rPr>
              <a:t>that </a:t>
            </a:r>
            <a:r>
              <a:rPr kumimoji="0" sz="2400" i="0" u="none" strike="noStrike" kern="1200" cap="none" spc="-35" normalizeH="0" baseline="0" noProof="0" dirty="0">
                <a:ln>
                  <a:noFill/>
                </a:ln>
                <a:solidFill>
                  <a:srgbClr val="292929"/>
                </a:solidFill>
                <a:effectLst/>
                <a:uLnTx/>
                <a:uFillTx/>
                <a:ea typeface="+mn-ea"/>
                <a:cs typeface="Arial"/>
              </a:rPr>
              <a:t>the  </a:t>
            </a:r>
            <a:r>
              <a:rPr kumimoji="0" sz="2400" i="0" u="none" strike="noStrike" kern="1200" cap="none" spc="-30" normalizeH="0" baseline="0" noProof="0" dirty="0">
                <a:ln>
                  <a:noFill/>
                </a:ln>
                <a:solidFill>
                  <a:srgbClr val="292929"/>
                </a:solidFill>
                <a:effectLst/>
                <a:uLnTx/>
                <a:uFillTx/>
                <a:ea typeface="+mn-ea"/>
                <a:cs typeface="Arial"/>
              </a:rPr>
              <a:t>landing </a:t>
            </a:r>
            <a:r>
              <a:rPr kumimoji="0" sz="2400" i="0" u="none" strike="noStrike" kern="1200" cap="none" spc="-55" normalizeH="0" baseline="0" noProof="0" dirty="0">
                <a:ln>
                  <a:noFill/>
                </a:ln>
                <a:solidFill>
                  <a:srgbClr val="292929"/>
                </a:solidFill>
                <a:effectLst/>
                <a:uLnTx/>
                <a:uFillTx/>
                <a:ea typeface="+mn-ea"/>
                <a:cs typeface="Arial"/>
              </a:rPr>
              <a:t>outcome is </a:t>
            </a:r>
            <a:r>
              <a:rPr kumimoji="0" sz="2400" i="0" u="none" strike="noStrike" kern="1200" cap="none" spc="-10" normalizeH="0" baseline="0" noProof="0" dirty="0">
                <a:ln>
                  <a:noFill/>
                </a:ln>
                <a:solidFill>
                  <a:srgbClr val="292929"/>
                </a:solidFill>
                <a:effectLst/>
                <a:uLnTx/>
                <a:uFillTx/>
                <a:ea typeface="+mn-ea"/>
                <a:cs typeface="Arial"/>
              </a:rPr>
              <a:t>in </a:t>
            </a:r>
            <a:r>
              <a:rPr kumimoji="0" sz="2400" i="0" u="none" strike="noStrike" kern="1200" cap="none" spc="-15" normalizeH="0" baseline="0" noProof="0" dirty="0">
                <a:ln>
                  <a:noFill/>
                </a:ln>
                <a:solidFill>
                  <a:srgbClr val="292929"/>
                </a:solidFill>
                <a:effectLst/>
                <a:uLnTx/>
                <a:uFillTx/>
                <a:ea typeface="+mn-ea"/>
                <a:cs typeface="Arial"/>
              </a:rPr>
              <a:t>ground</a:t>
            </a:r>
            <a:r>
              <a:rPr kumimoji="0" sz="2400" i="0" u="none" strike="noStrike" kern="1200" cap="none" spc="345" normalizeH="0" baseline="0" noProof="0" dirty="0">
                <a:ln>
                  <a:noFill/>
                </a:ln>
                <a:solidFill>
                  <a:srgbClr val="292929"/>
                </a:solidFill>
                <a:effectLst/>
                <a:uLnTx/>
                <a:uFillTx/>
                <a:ea typeface="+mn-ea"/>
                <a:cs typeface="Arial"/>
              </a:rPr>
              <a:t> </a:t>
            </a:r>
            <a:r>
              <a:rPr kumimoji="0" sz="2400" i="0" u="none" strike="noStrike" kern="1200" cap="none" spc="-40" normalizeH="0" baseline="0" noProof="0" dirty="0">
                <a:ln>
                  <a:noFill/>
                </a:ln>
                <a:solidFill>
                  <a:srgbClr val="292929"/>
                </a:solidFill>
                <a:effectLst/>
                <a:uLnTx/>
                <a:uFillTx/>
                <a:ea typeface="+mn-ea"/>
                <a:cs typeface="Arial"/>
              </a:rPr>
              <a:t>pad</a:t>
            </a:r>
            <a:endParaRPr kumimoji="0" sz="2400" i="0" u="none" strike="noStrike" kern="1200" cap="none" spc="0" normalizeH="0" baseline="0" noProof="0" dirty="0">
              <a:ln>
                <a:noFill/>
              </a:ln>
              <a:solidFill>
                <a:prstClr val="black"/>
              </a:solidFill>
              <a:effectLst/>
              <a:uLnTx/>
              <a:uFillTx/>
              <a:ea typeface="+mn-ea"/>
              <a:cs typeface="Arial"/>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25400" marR="0" lvl="0" indent="0" algn="l" defTabSz="914400" rtl="0" eaLnBrk="1" fontAlgn="auto" latinLnBrk="0" hangingPunct="1">
              <a:lnSpc>
                <a:spcPts val="1835"/>
              </a:lnSpc>
              <a:spcBef>
                <a:spcPts val="0"/>
              </a:spcBef>
              <a:spcAft>
                <a:spcPts val="0"/>
              </a:spcAft>
              <a:buClrTx/>
              <a:buSzTx/>
              <a:buFontTx/>
              <a:buNone/>
              <a:tabLst/>
              <a:defRPr/>
            </a:pPr>
            <a:fld id="{81D60167-4931-47E6-BA6A-407CBD079E47}" type="slidenum">
              <a:rPr kumimoji="0" sz="1600" b="0" i="0" u="none" strike="noStrike" kern="1200" cap="none" spc="70" normalizeH="0" baseline="0" noProof="0" dirty="0">
                <a:ln>
                  <a:noFill/>
                </a:ln>
                <a:solidFill>
                  <a:srgbClr val="1C7CDB"/>
                </a:solidFill>
                <a:effectLst/>
                <a:uLnTx/>
                <a:uFillTx/>
                <a:latin typeface="Arial"/>
                <a:ea typeface="+mn-ea"/>
                <a:cs typeface="Arial"/>
              </a:rPr>
              <a:pPr marL="25400" marR="0" lvl="0" indent="0" algn="l" defTabSz="914400" rtl="0" eaLnBrk="1" fontAlgn="auto" latinLnBrk="0" hangingPunct="1">
                <a:lnSpc>
                  <a:spcPts val="1835"/>
                </a:lnSpc>
                <a:spcBef>
                  <a:spcPts val="0"/>
                </a:spcBef>
                <a:spcAft>
                  <a:spcPts val="0"/>
                </a:spcAft>
                <a:buClrTx/>
                <a:buSzTx/>
                <a:buFontTx/>
                <a:buNone/>
                <a:tabLst/>
                <a:defRPr/>
              </a:pPr>
              <a:t>28</a:t>
            </a:fld>
            <a:endParaRPr kumimoji="0" sz="1600" b="0" i="0" u="none" strike="noStrike" kern="1200" cap="none" spc="70" normalizeH="0" baseline="0" noProof="0" dirty="0">
              <a:ln>
                <a:noFill/>
              </a:ln>
              <a:solidFill>
                <a:srgbClr val="1C7CDB"/>
              </a:solidFill>
              <a:effectLst/>
              <a:uLnTx/>
              <a:uFillTx/>
              <a:latin typeface="Arial"/>
              <a:ea typeface="+mn-ea"/>
              <a:cs typeface="Arial"/>
            </a:endParaRPr>
          </a:p>
        </p:txBody>
      </p:sp>
      <p:pic>
        <p:nvPicPr>
          <p:cNvPr id="9" name="Immagine 8">
            <a:extLst>
              <a:ext uri="{FF2B5EF4-FFF2-40B4-BE49-F238E27FC236}">
                <a16:creationId xmlns:a16="http://schemas.microsoft.com/office/drawing/2014/main" id="{A2DD8F51-D088-90AC-D0E7-22A793CAF264}"/>
              </a:ext>
            </a:extLst>
          </p:cNvPr>
          <p:cNvPicPr>
            <a:picLocks noChangeAspect="1"/>
          </p:cNvPicPr>
          <p:nvPr/>
        </p:nvPicPr>
        <p:blipFill>
          <a:blip r:embed="rId2"/>
          <a:stretch>
            <a:fillRect/>
          </a:stretch>
        </p:blipFill>
        <p:spPr>
          <a:xfrm>
            <a:off x="894588" y="1954233"/>
            <a:ext cx="9669294" cy="280269"/>
          </a:xfrm>
          <a:prstGeom prst="rect">
            <a:avLst/>
          </a:prstGeom>
        </p:spPr>
      </p:pic>
      <p:pic>
        <p:nvPicPr>
          <p:cNvPr id="11" name="Immagine 10">
            <a:extLst>
              <a:ext uri="{FF2B5EF4-FFF2-40B4-BE49-F238E27FC236}">
                <a16:creationId xmlns:a16="http://schemas.microsoft.com/office/drawing/2014/main" id="{A160EAED-20CE-BB4E-C919-7F7D46179F87}"/>
              </a:ext>
            </a:extLst>
          </p:cNvPr>
          <p:cNvPicPr>
            <a:picLocks noChangeAspect="1"/>
          </p:cNvPicPr>
          <p:nvPr/>
        </p:nvPicPr>
        <p:blipFill>
          <a:blip r:embed="rId3"/>
          <a:stretch>
            <a:fillRect/>
          </a:stretch>
        </p:blipFill>
        <p:spPr>
          <a:xfrm>
            <a:off x="894589" y="3107551"/>
            <a:ext cx="1984798" cy="896643"/>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848969" y="542036"/>
            <a:ext cx="10821924" cy="443070"/>
          </a:xfrm>
          <a:prstGeom prst="rect">
            <a:avLst/>
          </a:prstGeom>
        </p:spPr>
        <p:txBody>
          <a:bodyPr vert="horz" wrap="square" lIns="0" tIns="12065" rIns="0" bIns="0" rtlCol="0">
            <a:spAutoFit/>
          </a:bodyPr>
          <a:lstStyle/>
          <a:p>
            <a:pPr marL="12700">
              <a:lnSpc>
                <a:spcPct val="100000"/>
              </a:lnSpc>
              <a:spcBef>
                <a:spcPts val="95"/>
              </a:spcBef>
            </a:pPr>
            <a:r>
              <a:rPr sz="2800" spc="-10" dirty="0">
                <a:latin typeface="Abadi" panose="020B0604020104020204" pitchFamily="34" charset="0"/>
              </a:rPr>
              <a:t>Successful Drone Ship Landing with Payload between 4000 and 6000</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25400" marR="0" lvl="0" indent="0" algn="l" defTabSz="914400" rtl="0" eaLnBrk="1" fontAlgn="auto" latinLnBrk="0" hangingPunct="1">
              <a:lnSpc>
                <a:spcPts val="1835"/>
              </a:lnSpc>
              <a:spcBef>
                <a:spcPts val="0"/>
              </a:spcBef>
              <a:spcAft>
                <a:spcPts val="0"/>
              </a:spcAft>
              <a:buClrTx/>
              <a:buSzTx/>
              <a:buFontTx/>
              <a:buNone/>
              <a:tabLst/>
              <a:defRPr/>
            </a:pPr>
            <a:fld id="{81D60167-4931-47E6-BA6A-407CBD079E47}" type="slidenum">
              <a:rPr kumimoji="0" sz="1600" b="0" i="0" u="none" strike="noStrike" kern="1200" cap="none" spc="70" normalizeH="0" baseline="0" noProof="0" dirty="0">
                <a:ln>
                  <a:noFill/>
                </a:ln>
                <a:solidFill>
                  <a:srgbClr val="1C7CDB"/>
                </a:solidFill>
                <a:effectLst/>
                <a:uLnTx/>
                <a:uFillTx/>
                <a:latin typeface="Arial"/>
                <a:ea typeface="+mn-ea"/>
                <a:cs typeface="Arial"/>
              </a:rPr>
              <a:pPr marL="25400" marR="0" lvl="0" indent="0" algn="l" defTabSz="914400" rtl="0" eaLnBrk="1" fontAlgn="auto" latinLnBrk="0" hangingPunct="1">
                <a:lnSpc>
                  <a:spcPts val="1835"/>
                </a:lnSpc>
                <a:spcBef>
                  <a:spcPts val="0"/>
                </a:spcBef>
                <a:spcAft>
                  <a:spcPts val="0"/>
                </a:spcAft>
                <a:buClrTx/>
                <a:buSzTx/>
                <a:buFontTx/>
                <a:buNone/>
                <a:tabLst/>
                <a:defRPr/>
              </a:pPr>
              <a:t>29</a:t>
            </a:fld>
            <a:endParaRPr kumimoji="0" sz="1600" b="0" i="0" u="none" strike="noStrike" kern="1200" cap="none" spc="70" normalizeH="0" baseline="0" noProof="0" dirty="0">
              <a:ln>
                <a:noFill/>
              </a:ln>
              <a:solidFill>
                <a:srgbClr val="1C7CDB"/>
              </a:solidFill>
              <a:effectLst/>
              <a:uLnTx/>
              <a:uFillTx/>
              <a:latin typeface="Arial"/>
              <a:ea typeface="+mn-ea"/>
              <a:cs typeface="Arial"/>
            </a:endParaRPr>
          </a:p>
        </p:txBody>
      </p:sp>
      <p:sp>
        <p:nvSpPr>
          <p:cNvPr id="4" name="object 4"/>
          <p:cNvSpPr txBox="1"/>
          <p:nvPr/>
        </p:nvSpPr>
        <p:spPr>
          <a:xfrm>
            <a:off x="848969" y="1567383"/>
            <a:ext cx="981710" cy="1443344"/>
          </a:xfrm>
          <a:prstGeom prst="rect">
            <a:avLst/>
          </a:prstGeom>
        </p:spPr>
        <p:txBody>
          <a:bodyPr vert="horz" wrap="square" lIns="0" tIns="12065" rIns="0" bIns="0" rtlCol="0">
            <a:spAutoFit/>
          </a:bodyPr>
          <a:lstStyle/>
          <a:p>
            <a:pPr marL="241300" marR="0" lvl="0" indent="-228600" algn="l" defTabSz="914400" rtl="0" eaLnBrk="1" fontAlgn="auto" latinLnBrk="0" hangingPunct="1">
              <a:lnSpc>
                <a:spcPct val="100000"/>
              </a:lnSpc>
              <a:spcBef>
                <a:spcPts val="95"/>
              </a:spcBef>
              <a:spcAft>
                <a:spcPts val="0"/>
              </a:spcAft>
              <a:buClrTx/>
              <a:buSzTx/>
              <a:buFontTx/>
              <a:buChar char="•"/>
              <a:tabLst>
                <a:tab pos="240665" algn="l"/>
                <a:tab pos="241300" algn="l"/>
              </a:tabLst>
              <a:defRPr/>
            </a:pPr>
            <a:r>
              <a:rPr sz="2400" spc="-60" dirty="0">
                <a:solidFill>
                  <a:srgbClr val="292929"/>
                </a:solidFill>
                <a:latin typeface="Calibri" panose="020F0502020204030204" pitchFamily="34" charset="0"/>
                <a:cs typeface="Calibri" panose="020F0502020204030204" pitchFamily="34" charset="0"/>
              </a:rPr>
              <a:t>Query</a:t>
            </a:r>
          </a:p>
          <a:p>
            <a:pPr marL="0" marR="0" lvl="0" indent="0" algn="l" defTabSz="914400" rtl="0" eaLnBrk="1" fontAlgn="auto" latinLnBrk="0" hangingPunct="1">
              <a:lnSpc>
                <a:spcPct val="100000"/>
              </a:lnSpc>
              <a:spcBef>
                <a:spcPts val="0"/>
              </a:spcBef>
              <a:spcAft>
                <a:spcPts val="0"/>
              </a:spcAft>
              <a:buClr>
                <a:srgbClr val="292929"/>
              </a:buClr>
              <a:buSzTx/>
              <a:buFont typeface="Arial"/>
              <a:buChar char="•"/>
              <a:tabLst/>
              <a:defRPr/>
            </a:pPr>
            <a:endParaRPr kumimoji="0" sz="2500" b="0" i="0" u="none" strike="noStrike" kern="1200" cap="none" spc="0" normalizeH="0" baseline="0" noProof="0" dirty="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45"/>
              </a:spcBef>
              <a:spcAft>
                <a:spcPts val="0"/>
              </a:spcAft>
              <a:buClr>
                <a:srgbClr val="292929"/>
              </a:buClr>
              <a:buSzTx/>
              <a:buFont typeface="Arial"/>
              <a:buChar char="•"/>
              <a:tabLst/>
              <a:defRPr/>
            </a:pPr>
            <a:endParaRPr kumimoji="0" sz="2200" b="0" i="0" u="none" strike="noStrike" kern="1200" cap="none" spc="0" normalizeH="0" baseline="0" noProof="0" dirty="0">
              <a:ln>
                <a:noFill/>
              </a:ln>
              <a:solidFill>
                <a:prstClr val="black"/>
              </a:solidFill>
              <a:effectLst/>
              <a:uLnTx/>
              <a:uFillTx/>
              <a:latin typeface="Times New Roman"/>
              <a:ea typeface="+mn-ea"/>
              <a:cs typeface="Times New Roman"/>
            </a:endParaRPr>
          </a:p>
          <a:p>
            <a:pPr marL="241300" marR="0" lvl="0" indent="-228600" algn="l" defTabSz="914400" rtl="0" eaLnBrk="1" fontAlgn="auto" latinLnBrk="0" hangingPunct="1">
              <a:lnSpc>
                <a:spcPct val="100000"/>
              </a:lnSpc>
              <a:spcBef>
                <a:spcPts val="0"/>
              </a:spcBef>
              <a:spcAft>
                <a:spcPts val="0"/>
              </a:spcAft>
              <a:buClrTx/>
              <a:buSzTx/>
              <a:buFontTx/>
              <a:buChar char="•"/>
              <a:tabLst>
                <a:tab pos="240665" algn="l"/>
                <a:tab pos="241300" algn="l"/>
              </a:tabLst>
              <a:defRPr/>
            </a:pPr>
            <a:r>
              <a:rPr kumimoji="0" sz="2200" b="0" i="0" u="none" strike="noStrike" kern="1200" cap="none" spc="-265" normalizeH="0" baseline="0" noProof="0" dirty="0">
                <a:ln>
                  <a:noFill/>
                </a:ln>
                <a:solidFill>
                  <a:srgbClr val="292929"/>
                </a:solidFill>
                <a:effectLst/>
                <a:uLnTx/>
                <a:uFillTx/>
                <a:latin typeface="Arial"/>
                <a:ea typeface="+mn-ea"/>
                <a:cs typeface="Arial"/>
              </a:rPr>
              <a:t>R</a:t>
            </a:r>
            <a:r>
              <a:rPr kumimoji="0" sz="2200" b="0" i="0" u="none" strike="noStrike" kern="1200" cap="none" spc="-195" normalizeH="0" baseline="0" noProof="0" dirty="0">
                <a:ln>
                  <a:noFill/>
                </a:ln>
                <a:solidFill>
                  <a:srgbClr val="292929"/>
                </a:solidFill>
                <a:effectLst/>
                <a:uLnTx/>
                <a:uFillTx/>
                <a:latin typeface="Arial"/>
                <a:ea typeface="+mn-ea"/>
                <a:cs typeface="Arial"/>
              </a:rPr>
              <a:t>e</a:t>
            </a:r>
            <a:r>
              <a:rPr kumimoji="0" sz="2200" b="0" i="0" u="none" strike="noStrike" kern="1200" cap="none" spc="-15" normalizeH="0" baseline="0" noProof="0" dirty="0">
                <a:ln>
                  <a:noFill/>
                </a:ln>
                <a:solidFill>
                  <a:srgbClr val="292929"/>
                </a:solidFill>
                <a:effectLst/>
                <a:uLnTx/>
                <a:uFillTx/>
                <a:latin typeface="Arial"/>
                <a:ea typeface="+mn-ea"/>
                <a:cs typeface="Arial"/>
              </a:rPr>
              <a:t>sult</a:t>
            </a:r>
            <a:endParaRPr kumimoji="0" sz="2200" b="0" i="0" u="none" strike="noStrike" kern="1200" cap="none" spc="0" normalizeH="0" baseline="0" noProof="0" dirty="0">
              <a:ln>
                <a:noFill/>
              </a:ln>
              <a:solidFill>
                <a:prstClr val="black"/>
              </a:solidFill>
              <a:effectLst/>
              <a:uLnTx/>
              <a:uFillTx/>
              <a:latin typeface="Arial"/>
              <a:ea typeface="+mn-ea"/>
              <a:cs typeface="Arial"/>
            </a:endParaRPr>
          </a:p>
        </p:txBody>
      </p:sp>
      <p:sp>
        <p:nvSpPr>
          <p:cNvPr id="5" name="object 5"/>
          <p:cNvSpPr txBox="1"/>
          <p:nvPr/>
        </p:nvSpPr>
        <p:spPr>
          <a:xfrm>
            <a:off x="6259931" y="3065715"/>
            <a:ext cx="4725924" cy="3327193"/>
          </a:xfrm>
          <a:prstGeom prst="rect">
            <a:avLst/>
          </a:prstGeom>
        </p:spPr>
        <p:txBody>
          <a:bodyPr vert="horz" wrap="square" lIns="0" tIns="191135" rIns="0" bIns="0" rtlCol="0">
            <a:spAutoFit/>
          </a:bodyPr>
          <a:lstStyle/>
          <a:p>
            <a:pPr marL="241300" marR="0" lvl="0" indent="-228600" algn="l" defTabSz="914400" rtl="0" eaLnBrk="1" fontAlgn="auto" latinLnBrk="0" hangingPunct="1">
              <a:lnSpc>
                <a:spcPct val="100000"/>
              </a:lnSpc>
              <a:spcBef>
                <a:spcPts val="1505"/>
              </a:spcBef>
              <a:spcAft>
                <a:spcPts val="0"/>
              </a:spcAft>
              <a:buClrTx/>
              <a:buSzTx/>
              <a:buFontTx/>
              <a:buChar char="•"/>
              <a:tabLst>
                <a:tab pos="240665" algn="l"/>
                <a:tab pos="241300" algn="l"/>
              </a:tabLst>
              <a:defRPr/>
            </a:pPr>
            <a:r>
              <a:rPr kumimoji="0" sz="2400" i="0" u="none" strike="noStrike" kern="1200" cap="none" spc="-60" normalizeH="0" baseline="0" noProof="0" dirty="0">
                <a:ln>
                  <a:noFill/>
                </a:ln>
                <a:solidFill>
                  <a:srgbClr val="292929"/>
                </a:solidFill>
                <a:effectLst/>
                <a:uLnTx/>
                <a:uFillTx/>
                <a:latin typeface="Calibri" panose="020F0502020204030204" pitchFamily="34" charset="0"/>
                <a:cs typeface="Calibri" panose="020F0502020204030204" pitchFamily="34" charset="0"/>
              </a:rPr>
              <a:t>Explanation</a:t>
            </a:r>
            <a:endParaRPr kumimoji="0" sz="240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a:p>
            <a:pPr marL="12700">
              <a:spcBef>
                <a:spcPts val="1405"/>
              </a:spcBef>
            </a:pPr>
            <a:r>
              <a:rPr lang="en-US" sz="2400" i="0" dirty="0">
                <a:effectLst/>
                <a:latin typeface="Calibri" panose="020F0502020204030204" pitchFamily="34" charset="0"/>
                <a:cs typeface="Calibri" panose="020F0502020204030204" pitchFamily="34" charset="0"/>
              </a:rPr>
              <a:t>List the names of the boosters which have success in drone ship and have payload mass greater than 4000 but less than 6000 thanks to where clause that limit Landing outcome to ‘Success(drone ship)’and Payload Mass in th</a:t>
            </a:r>
            <a:r>
              <a:rPr lang="en-US" sz="2400" dirty="0">
                <a:latin typeface="Calibri" panose="020F0502020204030204" pitchFamily="34" charset="0"/>
                <a:cs typeface="Calibri" panose="020F0502020204030204" pitchFamily="34" charset="0"/>
              </a:rPr>
              <a:t>e mentioned interval</a:t>
            </a:r>
            <a:r>
              <a:rPr lang="en-US" sz="2400" i="0" dirty="0">
                <a:effectLst/>
                <a:latin typeface="Calibri" panose="020F0502020204030204" pitchFamily="34" charset="0"/>
                <a:cs typeface="Calibri" panose="020F0502020204030204" pitchFamily="34" charset="0"/>
              </a:rPr>
              <a:t> </a:t>
            </a:r>
          </a:p>
        </p:txBody>
      </p:sp>
      <p:sp>
        <p:nvSpPr>
          <p:cNvPr id="6" name="object 6"/>
          <p:cNvSpPr/>
          <p:nvPr/>
        </p:nvSpPr>
        <p:spPr>
          <a:xfrm>
            <a:off x="848968" y="3271306"/>
            <a:ext cx="5083101" cy="3044657"/>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9" name="Immagine 8">
            <a:extLst>
              <a:ext uri="{FF2B5EF4-FFF2-40B4-BE49-F238E27FC236}">
                <a16:creationId xmlns:a16="http://schemas.microsoft.com/office/drawing/2014/main" id="{39759057-338E-B023-AAA8-4CF55FEC2765}"/>
              </a:ext>
            </a:extLst>
          </p:cNvPr>
          <p:cNvPicPr>
            <a:picLocks noChangeAspect="1"/>
          </p:cNvPicPr>
          <p:nvPr/>
        </p:nvPicPr>
        <p:blipFill>
          <a:blip r:embed="rId4"/>
          <a:stretch>
            <a:fillRect/>
          </a:stretch>
        </p:blipFill>
        <p:spPr>
          <a:xfrm>
            <a:off x="848969" y="1924007"/>
            <a:ext cx="11180324" cy="628650"/>
          </a:xfrm>
          <a:prstGeom prst="rect">
            <a:avLst/>
          </a:prstGeom>
        </p:spPr>
      </p:pic>
      <p:pic>
        <p:nvPicPr>
          <p:cNvPr id="11" name="Immagine 10">
            <a:extLst>
              <a:ext uri="{FF2B5EF4-FFF2-40B4-BE49-F238E27FC236}">
                <a16:creationId xmlns:a16="http://schemas.microsoft.com/office/drawing/2014/main" id="{57E234ED-A25B-7965-C3F0-B0B489F114F1}"/>
              </a:ext>
            </a:extLst>
          </p:cNvPr>
          <p:cNvPicPr>
            <a:picLocks noChangeAspect="1"/>
          </p:cNvPicPr>
          <p:nvPr/>
        </p:nvPicPr>
        <p:blipFill>
          <a:blip r:embed="rId5"/>
          <a:stretch>
            <a:fillRect/>
          </a:stretch>
        </p:blipFill>
        <p:spPr>
          <a:xfrm>
            <a:off x="848969" y="2552657"/>
            <a:ext cx="6116035" cy="39114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917469"/>
            <a:ext cx="9836559" cy="406215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41300" marR="5080" indent="-228600">
              <a:lnSpc>
                <a:spcPct val="100000"/>
              </a:lnSpc>
              <a:spcBef>
                <a:spcPts val="95"/>
              </a:spcBef>
              <a:buClr>
                <a:srgbClr val="292929"/>
              </a:buClr>
              <a:buFont typeface="Arial"/>
              <a:buChar char="•"/>
              <a:tabLst>
                <a:tab pos="241300" algn="l"/>
                <a:tab pos="241935" algn="l"/>
              </a:tabLst>
            </a:pPr>
            <a:endParaRPr lang="en-US" sz="2200" spc="-145" dirty="0">
              <a:solidFill>
                <a:srgbClr val="292929"/>
              </a:solidFill>
              <a:latin typeface="Arial"/>
              <a:cs typeface="Arial"/>
            </a:endParaRPr>
          </a:p>
          <a:p>
            <a:pPr marL="241300" marR="5080" indent="-228600">
              <a:lnSpc>
                <a:spcPct val="100000"/>
              </a:lnSpc>
              <a:spcBef>
                <a:spcPts val="95"/>
              </a:spcBef>
              <a:buClr>
                <a:srgbClr val="292929"/>
              </a:buClr>
              <a:buFont typeface="Arial"/>
              <a:buChar char="•"/>
              <a:tabLst>
                <a:tab pos="241300" algn="l"/>
                <a:tab pos="241935" algn="l"/>
              </a:tabLst>
            </a:pPr>
            <a:r>
              <a:rPr lang="en-US" sz="2200" spc="-40" dirty="0">
                <a:solidFill>
                  <a:srgbClr val="292929"/>
                </a:solidFill>
                <a:latin typeface="Calibri" panose="020F0502020204030204" pitchFamily="34" charset="0"/>
                <a:cs typeface="Calibri" panose="020F0502020204030204" pitchFamily="34" charset="0"/>
              </a:rPr>
              <a:t>The  methodologies adopted in this project are </a:t>
            </a:r>
            <a:r>
              <a:rPr lang="en-US" sz="2200" u="sng" spc="-40" dirty="0">
                <a:solidFill>
                  <a:srgbClr val="292929"/>
                </a:solidFill>
                <a:latin typeface="Calibri" panose="020F0502020204030204" pitchFamily="34" charset="0"/>
                <a:cs typeface="Calibri" panose="020F0502020204030204" pitchFamily="34" charset="0"/>
              </a:rPr>
              <a:t>data collection (</a:t>
            </a:r>
            <a:r>
              <a:rPr lang="en-US" sz="2200" spc="-40" dirty="0">
                <a:solidFill>
                  <a:srgbClr val="292929"/>
                </a:solidFill>
                <a:latin typeface="Calibri" panose="020F0502020204030204" pitchFamily="34" charset="0"/>
                <a:cs typeface="Calibri" panose="020F0502020204030204" pitchFamily="34" charset="0"/>
              </a:rPr>
              <a:t>from public SpaceX API and by scrapping SpaceX Wikipedia page), </a:t>
            </a:r>
            <a:r>
              <a:rPr lang="en-US" sz="2200" u="sng" spc="-40" dirty="0">
                <a:solidFill>
                  <a:srgbClr val="292929"/>
                </a:solidFill>
                <a:latin typeface="Calibri" panose="020F0502020204030204" pitchFamily="34" charset="0"/>
                <a:cs typeface="Calibri" panose="020F0502020204030204" pitchFamily="34" charset="0"/>
              </a:rPr>
              <a:t>data wrangling</a:t>
            </a:r>
            <a:r>
              <a:rPr lang="en-US" sz="2200" spc="-40" dirty="0">
                <a:solidFill>
                  <a:srgbClr val="292929"/>
                </a:solidFill>
                <a:latin typeface="Calibri" panose="020F0502020204030204" pitchFamily="34" charset="0"/>
                <a:cs typeface="Calibri" panose="020F0502020204030204" pitchFamily="34" charset="0"/>
              </a:rPr>
              <a:t>, </a:t>
            </a:r>
            <a:r>
              <a:rPr lang="en-US" sz="2200" u="sng" spc="-40" dirty="0">
                <a:solidFill>
                  <a:srgbClr val="292929"/>
                </a:solidFill>
                <a:latin typeface="Calibri" panose="020F0502020204030204" pitchFamily="34" charset="0"/>
                <a:cs typeface="Calibri" panose="020F0502020204030204" pitchFamily="34" charset="0"/>
              </a:rPr>
              <a:t>exploratory data analysis </a:t>
            </a:r>
            <a:r>
              <a:rPr lang="en-US" sz="2200" spc="-40" dirty="0">
                <a:solidFill>
                  <a:srgbClr val="292929"/>
                </a:solidFill>
                <a:latin typeface="Calibri" panose="020F0502020204030204" pitchFamily="34" charset="0"/>
                <a:cs typeface="Calibri" panose="020F0502020204030204" pitchFamily="34" charset="0"/>
              </a:rPr>
              <a:t>(EDA) using visualization and SQL, </a:t>
            </a:r>
            <a:r>
              <a:rPr lang="en-US" sz="2200" u="sng" spc="-40" dirty="0">
                <a:solidFill>
                  <a:srgbClr val="292929"/>
                </a:solidFill>
                <a:latin typeface="Calibri" panose="020F0502020204030204" pitchFamily="34" charset="0"/>
                <a:cs typeface="Calibri" panose="020F0502020204030204" pitchFamily="34" charset="0"/>
              </a:rPr>
              <a:t>interactive data analytics</a:t>
            </a:r>
            <a:r>
              <a:rPr lang="en-US" sz="2200" spc="-40" dirty="0">
                <a:solidFill>
                  <a:srgbClr val="292929"/>
                </a:solidFill>
                <a:latin typeface="Calibri" panose="020F0502020204030204" pitchFamily="34" charset="0"/>
                <a:cs typeface="Calibri" panose="020F0502020204030204" pitchFamily="34" charset="0"/>
              </a:rPr>
              <a:t> using Folium and </a:t>
            </a:r>
            <a:r>
              <a:rPr lang="en-US" sz="2200" spc="-40" dirty="0" err="1">
                <a:solidFill>
                  <a:srgbClr val="292929"/>
                </a:solidFill>
                <a:latin typeface="Calibri" panose="020F0502020204030204" pitchFamily="34" charset="0"/>
                <a:cs typeface="Calibri" panose="020F0502020204030204" pitchFamily="34" charset="0"/>
              </a:rPr>
              <a:t>Plotly</a:t>
            </a:r>
            <a:r>
              <a:rPr lang="en-US" sz="2200" spc="-40" dirty="0">
                <a:solidFill>
                  <a:srgbClr val="292929"/>
                </a:solidFill>
                <a:latin typeface="Calibri" panose="020F0502020204030204" pitchFamily="34" charset="0"/>
                <a:cs typeface="Calibri" panose="020F0502020204030204" pitchFamily="34" charset="0"/>
              </a:rPr>
              <a:t> Dash, and </a:t>
            </a:r>
            <a:r>
              <a:rPr lang="en-US" sz="2200" u="sng" spc="-40" dirty="0">
                <a:solidFill>
                  <a:srgbClr val="292929"/>
                </a:solidFill>
                <a:latin typeface="Calibri" panose="020F0502020204030204" pitchFamily="34" charset="0"/>
                <a:cs typeface="Calibri" panose="020F0502020204030204" pitchFamily="34" charset="0"/>
              </a:rPr>
              <a:t>predicative analysis  </a:t>
            </a:r>
            <a:r>
              <a:rPr lang="en-US" sz="2200" spc="-40" dirty="0">
                <a:solidFill>
                  <a:srgbClr val="292929"/>
                </a:solidFill>
                <a:latin typeface="Calibri" panose="020F0502020204030204" pitchFamily="34" charset="0"/>
                <a:cs typeface="Calibri" panose="020F0502020204030204" pitchFamily="34" charset="0"/>
              </a:rPr>
              <a:t>(with machine learning algorithms) using classification models.</a:t>
            </a:r>
          </a:p>
          <a:p>
            <a:pPr marL="241300" marR="5080" indent="-228600">
              <a:lnSpc>
                <a:spcPct val="100000"/>
              </a:lnSpc>
              <a:spcBef>
                <a:spcPts val="95"/>
              </a:spcBef>
              <a:buClr>
                <a:srgbClr val="292929"/>
              </a:buClr>
              <a:buFont typeface="Arial"/>
              <a:buChar char="•"/>
              <a:tabLst>
                <a:tab pos="241300" algn="l"/>
                <a:tab pos="241935" algn="l"/>
              </a:tabLst>
            </a:pPr>
            <a:endParaRPr lang="en-US" sz="2200" spc="-40" dirty="0">
              <a:solidFill>
                <a:srgbClr val="292929"/>
              </a:solidFill>
              <a:latin typeface="Calibri" panose="020F0502020204030204" pitchFamily="34" charset="0"/>
              <a:cs typeface="Calibri" panose="020F0502020204030204" pitchFamily="34" charset="0"/>
            </a:endParaRPr>
          </a:p>
          <a:p>
            <a:pPr marL="241300" indent="-228600">
              <a:lnSpc>
                <a:spcPct val="100000"/>
              </a:lnSpc>
              <a:spcBef>
                <a:spcPts val="1410"/>
              </a:spcBef>
              <a:buChar char="•"/>
              <a:tabLst>
                <a:tab pos="241300" algn="l"/>
                <a:tab pos="241935" algn="l"/>
              </a:tabLst>
            </a:pPr>
            <a:r>
              <a:rPr lang="en-US" sz="2200" spc="-40" dirty="0">
                <a:solidFill>
                  <a:srgbClr val="292929"/>
                </a:solidFill>
                <a:latin typeface="Calibri" panose="020F0502020204030204" pitchFamily="34" charset="0"/>
                <a:cs typeface="Calibri" panose="020F0502020204030204" pitchFamily="34" charset="0"/>
              </a:rPr>
              <a:t>The  results include data analysis results, data visualization results, and predicative analysis results.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6928" y="480136"/>
            <a:ext cx="11556459" cy="566181"/>
          </a:xfrm>
          <a:prstGeom prst="rect">
            <a:avLst/>
          </a:prstGeom>
        </p:spPr>
        <p:txBody>
          <a:bodyPr vert="horz" wrap="square" lIns="0" tIns="12065" rIns="0" bIns="0" rtlCol="0">
            <a:spAutoFit/>
          </a:bodyPr>
          <a:lstStyle/>
          <a:p>
            <a:pPr marL="12700">
              <a:lnSpc>
                <a:spcPct val="100000"/>
              </a:lnSpc>
              <a:spcBef>
                <a:spcPts val="95"/>
              </a:spcBef>
            </a:pPr>
            <a:r>
              <a:rPr sz="3600" spc="-10" dirty="0">
                <a:latin typeface="Abadi" panose="020B0604020104020204" pitchFamily="34" charset="0"/>
              </a:rPr>
              <a:t>Total Number of Successful and Failure Mission Outcomes</a:t>
            </a:r>
          </a:p>
        </p:txBody>
      </p:sp>
      <p:sp>
        <p:nvSpPr>
          <p:cNvPr id="3" name="object 3"/>
          <p:cNvSpPr txBox="1"/>
          <p:nvPr/>
        </p:nvSpPr>
        <p:spPr>
          <a:xfrm>
            <a:off x="848969" y="1534160"/>
            <a:ext cx="981710" cy="1392048"/>
          </a:xfrm>
          <a:prstGeom prst="rect">
            <a:avLst/>
          </a:prstGeom>
        </p:spPr>
        <p:txBody>
          <a:bodyPr vert="horz" wrap="square" lIns="0" tIns="12065" rIns="0" bIns="0" rtlCol="0">
            <a:spAutoFit/>
          </a:bodyPr>
          <a:lstStyle/>
          <a:p>
            <a:pPr marL="241300" marR="0" lvl="0" indent="-228600" algn="l" defTabSz="914400" rtl="0" eaLnBrk="1" fontAlgn="auto" latinLnBrk="0" hangingPunct="1">
              <a:lnSpc>
                <a:spcPct val="100000"/>
              </a:lnSpc>
              <a:spcBef>
                <a:spcPts val="95"/>
              </a:spcBef>
              <a:spcAft>
                <a:spcPts val="0"/>
              </a:spcAft>
              <a:buClrTx/>
              <a:buSzTx/>
              <a:buFontTx/>
              <a:buChar char="•"/>
              <a:tabLst>
                <a:tab pos="240665" algn="l"/>
                <a:tab pos="241300" algn="l"/>
              </a:tabLst>
              <a:defRPr/>
            </a:pPr>
            <a:r>
              <a:rPr kumimoji="0" sz="2400" b="0" i="0" u="none" strike="noStrike" kern="1200" cap="none" spc="-95" normalizeH="0" baseline="0" noProof="0" dirty="0">
                <a:ln>
                  <a:noFill/>
                </a:ln>
                <a:solidFill>
                  <a:srgbClr val="292929"/>
                </a:solidFill>
                <a:effectLst/>
                <a:uLnTx/>
                <a:uFillTx/>
                <a:ea typeface="+mn-ea"/>
                <a:cs typeface="Arial"/>
              </a:rPr>
              <a:t>Query</a:t>
            </a:r>
            <a:endParaRPr kumimoji="0" sz="2400" b="0" i="0" u="none" strike="noStrike" kern="1200" cap="none" spc="0" normalizeH="0" baseline="0" noProof="0" dirty="0">
              <a:ln>
                <a:noFill/>
              </a:ln>
              <a:solidFill>
                <a:prstClr val="black"/>
              </a:solidFill>
              <a:effectLst/>
              <a:uLnTx/>
              <a:uFillTx/>
              <a:ea typeface="+mn-ea"/>
              <a:cs typeface="Arial"/>
            </a:endParaRPr>
          </a:p>
          <a:p>
            <a:pPr marL="0" marR="0" lvl="0" indent="0" algn="l" defTabSz="914400" rtl="0" eaLnBrk="1" fontAlgn="auto" latinLnBrk="0" hangingPunct="1">
              <a:lnSpc>
                <a:spcPct val="100000"/>
              </a:lnSpc>
              <a:spcBef>
                <a:spcPts val="0"/>
              </a:spcBef>
              <a:spcAft>
                <a:spcPts val="0"/>
              </a:spcAft>
              <a:buClr>
                <a:srgbClr val="292929"/>
              </a:buClr>
              <a:buSzTx/>
              <a:buFont typeface="Arial"/>
              <a:buChar char="•"/>
              <a:tabLst/>
              <a:defRPr/>
            </a:pPr>
            <a:endParaRPr kumimoji="0" sz="2500" b="0" i="0" u="none" strike="noStrike" kern="1200" cap="none" spc="0" normalizeH="0" baseline="0" noProof="0" dirty="0">
              <a:ln>
                <a:noFill/>
              </a:ln>
              <a:solidFill>
                <a:prstClr val="black"/>
              </a:solidFill>
              <a:effectLst/>
              <a:uLnTx/>
              <a:uFillTx/>
              <a:latin typeface="Times New Roman"/>
              <a:ea typeface="+mn-ea"/>
              <a:cs typeface="Times New Roman"/>
            </a:endParaRPr>
          </a:p>
          <a:p>
            <a:pPr marL="241300" marR="0" lvl="0" indent="-228600" algn="l" defTabSz="914400" rtl="0" eaLnBrk="1" fontAlgn="auto" latinLnBrk="0" hangingPunct="1">
              <a:lnSpc>
                <a:spcPct val="100000"/>
              </a:lnSpc>
              <a:spcBef>
                <a:spcPts val="2045"/>
              </a:spcBef>
              <a:spcAft>
                <a:spcPts val="0"/>
              </a:spcAft>
              <a:buClrTx/>
              <a:buSzTx/>
              <a:buFontTx/>
              <a:buChar char="•"/>
              <a:tabLst>
                <a:tab pos="240665" algn="l"/>
                <a:tab pos="241300" algn="l"/>
              </a:tabLst>
              <a:defRPr/>
            </a:pPr>
            <a:r>
              <a:rPr sz="2400" spc="-95" dirty="0">
                <a:solidFill>
                  <a:srgbClr val="292929"/>
                </a:solidFill>
                <a:cs typeface="Arial"/>
              </a:rPr>
              <a:t>Result</a:t>
            </a:r>
          </a:p>
        </p:txBody>
      </p:sp>
      <p:sp>
        <p:nvSpPr>
          <p:cNvPr id="4" name="object 4"/>
          <p:cNvSpPr txBox="1"/>
          <p:nvPr/>
        </p:nvSpPr>
        <p:spPr>
          <a:xfrm>
            <a:off x="7719836" y="2577045"/>
            <a:ext cx="3377170" cy="3852337"/>
          </a:xfrm>
          <a:prstGeom prst="rect">
            <a:avLst/>
          </a:prstGeom>
        </p:spPr>
        <p:txBody>
          <a:bodyPr vert="horz" wrap="square" lIns="0" tIns="157480" rIns="0" bIns="0" rtlCol="0">
            <a:spAutoFit/>
          </a:bodyPr>
          <a:lstStyle/>
          <a:p>
            <a:pPr marL="241300" marR="0" lvl="0" indent="-228600" algn="l" defTabSz="914400" rtl="0" eaLnBrk="1" fontAlgn="auto" latinLnBrk="0" hangingPunct="1">
              <a:lnSpc>
                <a:spcPct val="100000"/>
              </a:lnSpc>
              <a:spcBef>
                <a:spcPts val="1240"/>
              </a:spcBef>
              <a:spcAft>
                <a:spcPts val="0"/>
              </a:spcAft>
              <a:buClrTx/>
              <a:buSzTx/>
              <a:buFontTx/>
              <a:buChar char="•"/>
              <a:tabLst>
                <a:tab pos="240665" algn="l"/>
                <a:tab pos="241300" algn="l"/>
              </a:tabLst>
              <a:defRPr/>
            </a:pPr>
            <a:r>
              <a:rPr kumimoji="0" sz="2400" i="0" u="none" strike="noStrike" kern="1200" cap="none" spc="-60" normalizeH="0" baseline="0" noProof="0" dirty="0">
                <a:ln>
                  <a:noFill/>
                </a:ln>
                <a:solidFill>
                  <a:srgbClr val="292929"/>
                </a:solidFill>
                <a:effectLst/>
                <a:uLnTx/>
                <a:uFillTx/>
                <a:latin typeface="Calibri" panose="020F0502020204030204" pitchFamily="34" charset="0"/>
                <a:cs typeface="Calibri" panose="020F0502020204030204" pitchFamily="34" charset="0"/>
              </a:rPr>
              <a:t>Explanation</a:t>
            </a:r>
            <a:endParaRPr kumimoji="0" sz="240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a:p>
            <a:r>
              <a:rPr lang="en-US" sz="2400" i="0" dirty="0">
                <a:effectLst/>
                <a:latin typeface="Calibri" panose="020F0502020204030204" pitchFamily="34" charset="0"/>
                <a:cs typeface="Calibri" panose="020F0502020204030204" pitchFamily="34" charset="0"/>
              </a:rPr>
              <a:t>List the total number of successful and failure mission outcomes using</a:t>
            </a:r>
          </a:p>
          <a:p>
            <a:r>
              <a:rPr kumimoji="0" sz="2400" i="0" u="none" strike="noStrike" kern="1200" cap="none" spc="-180" normalizeH="0" baseline="0" noProof="0" dirty="0">
                <a:ln>
                  <a:noFill/>
                </a:ln>
                <a:solidFill>
                  <a:srgbClr val="292929"/>
                </a:solidFill>
                <a:effectLst/>
                <a:uLnTx/>
                <a:uFillTx/>
                <a:latin typeface="Calibri" panose="020F0502020204030204" pitchFamily="34" charset="0"/>
                <a:cs typeface="Calibri" panose="020F0502020204030204" pitchFamily="34" charset="0"/>
              </a:rPr>
              <a:t> </a:t>
            </a:r>
            <a:r>
              <a:rPr kumimoji="0" sz="2400" i="0" u="none" strike="noStrike" kern="1200" cap="none" spc="-35" normalizeH="0" baseline="0" noProof="0" dirty="0">
                <a:ln>
                  <a:noFill/>
                </a:ln>
                <a:solidFill>
                  <a:srgbClr val="292929"/>
                </a:solidFill>
                <a:effectLst/>
                <a:uLnTx/>
                <a:uFillTx/>
                <a:latin typeface="Calibri" panose="020F0502020204030204" pitchFamily="34" charset="0"/>
                <a:cs typeface="Calibri" panose="020F0502020204030204" pitchFamily="34" charset="0"/>
              </a:rPr>
              <a:t>the </a:t>
            </a:r>
            <a:r>
              <a:rPr kumimoji="0" sz="2400" i="0" u="none" strike="noStrike" kern="1200" cap="none" spc="-229" normalizeH="0" baseline="0" noProof="0" dirty="0">
                <a:ln>
                  <a:noFill/>
                </a:ln>
                <a:solidFill>
                  <a:srgbClr val="292929"/>
                </a:solidFill>
                <a:effectLst/>
                <a:uLnTx/>
                <a:uFillTx/>
                <a:latin typeface="Calibri" panose="020F0502020204030204" pitchFamily="34" charset="0"/>
                <a:cs typeface="Calibri" panose="020F0502020204030204" pitchFamily="34" charset="0"/>
              </a:rPr>
              <a:t>COUNT </a:t>
            </a:r>
            <a:r>
              <a:rPr kumimoji="0" sz="2400" i="0" u="none" strike="noStrike" kern="1200" cap="none" spc="40" normalizeH="0" baseline="0" noProof="0" dirty="0">
                <a:ln>
                  <a:noFill/>
                </a:ln>
                <a:solidFill>
                  <a:srgbClr val="292929"/>
                </a:solidFill>
                <a:effectLst/>
                <a:uLnTx/>
                <a:uFillTx/>
                <a:latin typeface="Calibri" panose="020F0502020204030204" pitchFamily="34" charset="0"/>
                <a:cs typeface="Calibri" panose="020F0502020204030204" pitchFamily="34" charset="0"/>
              </a:rPr>
              <a:t>to </a:t>
            </a:r>
            <a:r>
              <a:rPr kumimoji="0" lang="it-IT" sz="2400" i="0" u="none" strike="noStrike" kern="1200" cap="none" spc="-5" normalizeH="0" baseline="0" noProof="0" dirty="0" err="1">
                <a:ln>
                  <a:noFill/>
                </a:ln>
                <a:solidFill>
                  <a:srgbClr val="292929"/>
                </a:solidFill>
                <a:effectLst/>
                <a:uLnTx/>
                <a:uFillTx/>
                <a:latin typeface="Calibri" panose="020F0502020204030204" pitchFamily="34" charset="0"/>
                <a:cs typeface="Calibri" panose="020F0502020204030204" pitchFamily="34" charset="0"/>
              </a:rPr>
              <a:t>pick</a:t>
            </a:r>
            <a:r>
              <a:rPr kumimoji="0" sz="2400" i="0" u="none" strike="noStrike" kern="1200" cap="none" spc="-5" normalizeH="0" baseline="0" noProof="0" dirty="0">
                <a:ln>
                  <a:noFill/>
                </a:ln>
                <a:solidFill>
                  <a:srgbClr val="292929"/>
                </a:solidFill>
                <a:effectLst/>
                <a:uLnTx/>
                <a:uFillTx/>
                <a:latin typeface="Calibri" panose="020F0502020204030204" pitchFamily="34" charset="0"/>
                <a:cs typeface="Calibri" panose="020F0502020204030204" pitchFamily="34" charset="0"/>
              </a:rPr>
              <a:t> </a:t>
            </a:r>
            <a:r>
              <a:rPr kumimoji="0" sz="2400" i="0" u="none" strike="noStrike" kern="1200" cap="none" spc="-35" normalizeH="0" baseline="0" noProof="0" dirty="0">
                <a:ln>
                  <a:noFill/>
                </a:ln>
                <a:solidFill>
                  <a:srgbClr val="292929"/>
                </a:solidFill>
                <a:effectLst/>
                <a:uLnTx/>
                <a:uFillTx/>
                <a:latin typeface="Calibri" panose="020F0502020204030204" pitchFamily="34" charset="0"/>
                <a:cs typeface="Calibri" panose="020F0502020204030204" pitchFamily="34" charset="0"/>
              </a:rPr>
              <a:t>the </a:t>
            </a:r>
            <a:r>
              <a:rPr kumimoji="0" sz="2400" i="0" u="none" strike="noStrike" kern="1200" cap="none" spc="10" normalizeH="0" baseline="0" noProof="0" dirty="0">
                <a:ln>
                  <a:noFill/>
                </a:ln>
                <a:solidFill>
                  <a:srgbClr val="292929"/>
                </a:solidFill>
                <a:effectLst/>
                <a:uLnTx/>
                <a:uFillTx/>
                <a:latin typeface="Calibri" panose="020F0502020204030204" pitchFamily="34" charset="0"/>
                <a:cs typeface="Calibri" panose="020F0502020204030204" pitchFamily="34" charset="0"/>
              </a:rPr>
              <a:t>total </a:t>
            </a:r>
            <a:r>
              <a:rPr kumimoji="0" sz="2400" i="0" u="none" strike="noStrike" kern="1200" cap="none" spc="-55" normalizeH="0" baseline="0" noProof="0" dirty="0">
                <a:ln>
                  <a:noFill/>
                </a:ln>
                <a:solidFill>
                  <a:srgbClr val="292929"/>
                </a:solidFill>
                <a:effectLst/>
                <a:uLnTx/>
                <a:uFillTx/>
                <a:latin typeface="Calibri" panose="020F0502020204030204" pitchFamily="34" charset="0"/>
                <a:cs typeface="Calibri" panose="020F0502020204030204" pitchFamily="34" charset="0"/>
              </a:rPr>
              <a:t>number </a:t>
            </a:r>
            <a:r>
              <a:rPr kumimoji="0" sz="2400" i="0" u="none" strike="noStrike" kern="1200" cap="none" spc="-5" normalizeH="0" baseline="0" noProof="0" dirty="0">
                <a:ln>
                  <a:noFill/>
                </a:ln>
                <a:solidFill>
                  <a:srgbClr val="292929"/>
                </a:solidFill>
                <a:effectLst/>
                <a:uLnTx/>
                <a:uFillTx/>
                <a:latin typeface="Calibri" panose="020F0502020204030204" pitchFamily="34" charset="0"/>
                <a:cs typeface="Calibri" panose="020F0502020204030204" pitchFamily="34" charset="0"/>
              </a:rPr>
              <a:t>of </a:t>
            </a:r>
            <a:r>
              <a:rPr kumimoji="0" sz="2400" i="0" u="none" strike="noStrike" kern="1200" cap="none" spc="-60" normalizeH="0" baseline="0" noProof="0" dirty="0">
                <a:ln>
                  <a:noFill/>
                </a:ln>
                <a:solidFill>
                  <a:srgbClr val="292929"/>
                </a:solidFill>
                <a:effectLst/>
                <a:uLnTx/>
                <a:uFillTx/>
                <a:latin typeface="Calibri" panose="020F0502020204030204" pitchFamily="34" charset="0"/>
                <a:cs typeface="Calibri" panose="020F0502020204030204" pitchFamily="34" charset="0"/>
              </a:rPr>
              <a:t>mission </a:t>
            </a:r>
            <a:r>
              <a:rPr kumimoji="0" sz="2400" i="0" u="none" strike="noStrike" kern="1200" cap="none" spc="-75" normalizeH="0" baseline="0" noProof="0" dirty="0">
                <a:ln>
                  <a:noFill/>
                </a:ln>
                <a:solidFill>
                  <a:srgbClr val="292929"/>
                </a:solidFill>
                <a:effectLst/>
                <a:uLnTx/>
                <a:uFillTx/>
                <a:latin typeface="Calibri" panose="020F0502020204030204" pitchFamily="34" charset="0"/>
                <a:cs typeface="Calibri" panose="020F0502020204030204" pitchFamily="34" charset="0"/>
              </a:rPr>
              <a:t>outcomes</a:t>
            </a:r>
            <a:r>
              <a:rPr kumimoji="0" lang="it-IT" sz="2400" i="0" u="none" strike="noStrike" kern="1200" cap="none" spc="-75" normalizeH="0" baseline="0" noProof="0" dirty="0">
                <a:ln>
                  <a:noFill/>
                </a:ln>
                <a:solidFill>
                  <a:srgbClr val="292929"/>
                </a:solidFill>
                <a:effectLst/>
                <a:uLnTx/>
                <a:uFillTx/>
                <a:latin typeface="Calibri" panose="020F0502020204030204" pitchFamily="34" charset="0"/>
                <a:cs typeface="Calibri" panose="020F0502020204030204" pitchFamily="34" charset="0"/>
              </a:rPr>
              <a:t> and</a:t>
            </a:r>
            <a:r>
              <a:rPr kumimoji="0" sz="2400" i="0" u="none" strike="noStrike" kern="1200" cap="none" spc="-75" normalizeH="0" baseline="0" noProof="0" dirty="0">
                <a:ln>
                  <a:noFill/>
                </a:ln>
                <a:solidFill>
                  <a:srgbClr val="292929"/>
                </a:solidFill>
                <a:effectLst/>
                <a:uLnTx/>
                <a:uFillTx/>
                <a:latin typeface="Calibri" panose="020F0502020204030204" pitchFamily="34" charset="0"/>
                <a:cs typeface="Calibri" panose="020F0502020204030204" pitchFamily="34" charset="0"/>
              </a:rPr>
              <a:t> </a:t>
            </a:r>
            <a:r>
              <a:rPr kumimoji="0" sz="2400" i="0" u="none" strike="noStrike" kern="1200" cap="none" spc="-270" normalizeH="0" baseline="0" noProof="0" dirty="0">
                <a:ln>
                  <a:noFill/>
                </a:ln>
                <a:solidFill>
                  <a:srgbClr val="292929"/>
                </a:solidFill>
                <a:effectLst/>
                <a:uLnTx/>
                <a:uFillTx/>
                <a:latin typeface="Calibri" panose="020F0502020204030204" pitchFamily="34" charset="0"/>
                <a:cs typeface="Calibri" panose="020F0502020204030204" pitchFamily="34" charset="0"/>
              </a:rPr>
              <a:t>GROUP </a:t>
            </a:r>
            <a:r>
              <a:rPr kumimoji="0" sz="2400" i="0" u="none" strike="noStrike" kern="1200" cap="none" spc="-190" normalizeH="0" baseline="0" noProof="0" dirty="0">
                <a:ln>
                  <a:noFill/>
                </a:ln>
                <a:solidFill>
                  <a:srgbClr val="292929"/>
                </a:solidFill>
                <a:effectLst/>
                <a:uLnTx/>
                <a:uFillTx/>
                <a:latin typeface="Calibri" panose="020F0502020204030204" pitchFamily="34" charset="0"/>
                <a:cs typeface="Calibri" panose="020F0502020204030204" pitchFamily="34" charset="0"/>
              </a:rPr>
              <a:t>BY </a:t>
            </a:r>
            <a:r>
              <a:rPr kumimoji="0" lang="it-IT" sz="2400" i="0" u="none" strike="noStrike" kern="1200" cap="none" spc="-190" normalizeH="0" baseline="0" noProof="0" dirty="0" err="1">
                <a:ln>
                  <a:noFill/>
                </a:ln>
                <a:solidFill>
                  <a:srgbClr val="292929"/>
                </a:solidFill>
                <a:effectLst/>
                <a:uLnTx/>
                <a:uFillTx/>
                <a:latin typeface="Calibri" panose="020F0502020204030204" pitchFamily="34" charset="0"/>
                <a:cs typeface="Calibri" panose="020F0502020204030204" pitchFamily="34" charset="0"/>
              </a:rPr>
              <a:t>clause</a:t>
            </a:r>
            <a:r>
              <a:rPr kumimoji="0" lang="it-IT" sz="2400" i="0" u="none" strike="noStrike" kern="1200" cap="none" spc="-190" normalizeH="0" baseline="0" noProof="0" dirty="0">
                <a:ln>
                  <a:noFill/>
                </a:ln>
                <a:solidFill>
                  <a:srgbClr val="292929"/>
                </a:solidFill>
                <a:effectLst/>
                <a:uLnTx/>
                <a:uFillTx/>
                <a:latin typeface="Calibri" panose="020F0502020204030204" pitchFamily="34" charset="0"/>
                <a:cs typeface="Calibri" panose="020F0502020204030204" pitchFamily="34" charset="0"/>
              </a:rPr>
              <a:t> </a:t>
            </a:r>
            <a:r>
              <a:rPr kumimoji="0" sz="2400" i="0" u="none" strike="noStrike" kern="1200" cap="none" spc="35" normalizeH="0" baseline="0" noProof="0" dirty="0">
                <a:ln>
                  <a:noFill/>
                </a:ln>
                <a:solidFill>
                  <a:srgbClr val="292929"/>
                </a:solidFill>
                <a:effectLst/>
                <a:uLnTx/>
                <a:uFillTx/>
                <a:latin typeface="Calibri" panose="020F0502020204030204" pitchFamily="34" charset="0"/>
                <a:cs typeface="Calibri" panose="020F0502020204030204" pitchFamily="34" charset="0"/>
              </a:rPr>
              <a:t>to</a:t>
            </a:r>
            <a:r>
              <a:rPr kumimoji="0" lang="it-IT" sz="2400" i="0" u="none" strike="noStrike" kern="1200" cap="none" spc="35" normalizeH="0" baseline="0" noProof="0" dirty="0">
                <a:ln>
                  <a:noFill/>
                </a:ln>
                <a:solidFill>
                  <a:srgbClr val="292929"/>
                </a:solidFill>
                <a:effectLst/>
                <a:uLnTx/>
                <a:uFillTx/>
                <a:latin typeface="Calibri" panose="020F0502020204030204" pitchFamily="34" charset="0"/>
                <a:cs typeface="Calibri" panose="020F0502020204030204" pitchFamily="34" charset="0"/>
              </a:rPr>
              <a:t> </a:t>
            </a:r>
            <a:r>
              <a:rPr kumimoji="0" sz="2400" i="0" u="none" strike="noStrike" kern="1200" cap="none" spc="-100" normalizeH="0" baseline="0" noProof="0" dirty="0">
                <a:ln>
                  <a:noFill/>
                </a:ln>
                <a:solidFill>
                  <a:srgbClr val="292929"/>
                </a:solidFill>
                <a:effectLst/>
                <a:uLnTx/>
                <a:uFillTx/>
                <a:latin typeface="Calibri" panose="020F0502020204030204" pitchFamily="34" charset="0"/>
                <a:cs typeface="Calibri" panose="020F0502020204030204" pitchFamily="34" charset="0"/>
              </a:rPr>
              <a:t>have </a:t>
            </a:r>
            <a:r>
              <a:rPr kumimoji="0" sz="2400" i="0" u="none" strike="noStrike" kern="1200" cap="none" spc="-35" normalizeH="0" baseline="0" noProof="0" dirty="0">
                <a:ln>
                  <a:noFill/>
                </a:ln>
                <a:solidFill>
                  <a:srgbClr val="292929"/>
                </a:solidFill>
                <a:effectLst/>
                <a:uLnTx/>
                <a:uFillTx/>
                <a:latin typeface="Calibri" panose="020F0502020204030204" pitchFamily="34" charset="0"/>
                <a:cs typeface="Calibri" panose="020F0502020204030204" pitchFamily="34" charset="0"/>
              </a:rPr>
              <a:t>the </a:t>
            </a:r>
            <a:r>
              <a:rPr kumimoji="0" sz="2400" i="0" u="none" strike="noStrike" kern="1200" cap="none" spc="-50" normalizeH="0" baseline="0" noProof="0" dirty="0">
                <a:ln>
                  <a:noFill/>
                </a:ln>
                <a:solidFill>
                  <a:srgbClr val="292929"/>
                </a:solidFill>
                <a:effectLst/>
                <a:uLnTx/>
                <a:uFillTx/>
                <a:latin typeface="Calibri" panose="020F0502020204030204" pitchFamily="34" charset="0"/>
                <a:cs typeface="Calibri" panose="020F0502020204030204" pitchFamily="34" charset="0"/>
              </a:rPr>
              <a:t>results </a:t>
            </a:r>
            <a:r>
              <a:rPr kumimoji="0" lang="it-IT" sz="2400" i="0" u="none" strike="noStrike" kern="1200" cap="none" spc="-80" normalizeH="0" baseline="0" noProof="0" dirty="0" err="1">
                <a:ln>
                  <a:noFill/>
                </a:ln>
                <a:solidFill>
                  <a:srgbClr val="292929"/>
                </a:solidFill>
                <a:effectLst/>
                <a:uLnTx/>
                <a:uFillTx/>
                <a:latin typeface="Calibri" panose="020F0502020204030204" pitchFamily="34" charset="0"/>
                <a:cs typeface="Calibri" panose="020F0502020204030204" pitchFamily="34" charset="0"/>
              </a:rPr>
              <a:t>differentiated</a:t>
            </a:r>
            <a:r>
              <a:rPr kumimoji="0" lang="it-IT" sz="2400" i="0" u="none" strike="noStrike" kern="1200" cap="none" spc="-80" normalizeH="0" baseline="0" noProof="0" dirty="0">
                <a:ln>
                  <a:noFill/>
                </a:ln>
                <a:solidFill>
                  <a:srgbClr val="292929"/>
                </a:solidFill>
                <a:effectLst/>
                <a:uLnTx/>
                <a:uFillTx/>
                <a:latin typeface="Calibri" panose="020F0502020204030204" pitchFamily="34" charset="0"/>
                <a:cs typeface="Calibri" panose="020F0502020204030204" pitchFamily="34" charset="0"/>
              </a:rPr>
              <a:t> by </a:t>
            </a:r>
            <a:r>
              <a:rPr kumimoji="0" sz="2400" i="0" u="none" strike="noStrike" kern="1200" cap="none" spc="-35" normalizeH="0" baseline="0" noProof="0" dirty="0">
                <a:ln>
                  <a:noFill/>
                </a:ln>
                <a:solidFill>
                  <a:srgbClr val="292929"/>
                </a:solidFill>
                <a:effectLst/>
                <a:uLnTx/>
                <a:uFillTx/>
                <a:latin typeface="Calibri" panose="020F0502020204030204" pitchFamily="34" charset="0"/>
                <a:cs typeface="Calibri" panose="020F0502020204030204" pitchFamily="34" charset="0"/>
              </a:rPr>
              <a:t>the </a:t>
            </a:r>
            <a:r>
              <a:rPr kumimoji="0" sz="2400" i="0" u="none" strike="noStrike" kern="1200" cap="none" spc="-60" normalizeH="0" baseline="0" noProof="0" dirty="0">
                <a:ln>
                  <a:noFill/>
                </a:ln>
                <a:solidFill>
                  <a:srgbClr val="292929"/>
                </a:solidFill>
                <a:effectLst/>
                <a:uLnTx/>
                <a:uFillTx/>
                <a:latin typeface="Calibri" panose="020F0502020204030204" pitchFamily="34" charset="0"/>
                <a:cs typeface="Calibri" panose="020F0502020204030204" pitchFamily="34" charset="0"/>
              </a:rPr>
              <a:t>mission</a:t>
            </a:r>
            <a:r>
              <a:rPr kumimoji="0" sz="2400" i="0" u="none" strike="noStrike" kern="1200" cap="none" spc="260" normalizeH="0" baseline="0" noProof="0" dirty="0">
                <a:ln>
                  <a:noFill/>
                </a:ln>
                <a:solidFill>
                  <a:srgbClr val="292929"/>
                </a:solidFill>
                <a:effectLst/>
                <a:uLnTx/>
                <a:uFillTx/>
                <a:latin typeface="Calibri" panose="020F0502020204030204" pitchFamily="34" charset="0"/>
                <a:cs typeface="Calibri" panose="020F0502020204030204" pitchFamily="34" charset="0"/>
              </a:rPr>
              <a:t> </a:t>
            </a:r>
            <a:r>
              <a:rPr kumimoji="0" sz="2400" i="0" u="none" strike="noStrike" kern="1200" cap="none" spc="-65" normalizeH="0" baseline="0" noProof="0" dirty="0">
                <a:ln>
                  <a:noFill/>
                </a:ln>
                <a:solidFill>
                  <a:srgbClr val="292929"/>
                </a:solidFill>
                <a:effectLst/>
                <a:uLnTx/>
                <a:uFillTx/>
                <a:latin typeface="Calibri" panose="020F0502020204030204" pitchFamily="34" charset="0"/>
                <a:cs typeface="Calibri" panose="020F0502020204030204" pitchFamily="34" charset="0"/>
              </a:rPr>
              <a:t>outcomes</a:t>
            </a:r>
            <a:endParaRPr kumimoji="0" sz="240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25400" marR="0" lvl="0" indent="0" algn="l" defTabSz="914400" rtl="0" eaLnBrk="1" fontAlgn="auto" latinLnBrk="0" hangingPunct="1">
              <a:lnSpc>
                <a:spcPts val="1835"/>
              </a:lnSpc>
              <a:spcBef>
                <a:spcPts val="0"/>
              </a:spcBef>
              <a:spcAft>
                <a:spcPts val="0"/>
              </a:spcAft>
              <a:buClrTx/>
              <a:buSzTx/>
              <a:buFontTx/>
              <a:buNone/>
              <a:tabLst/>
              <a:defRPr/>
            </a:pPr>
            <a:fld id="{81D60167-4931-47E6-BA6A-407CBD079E47}" type="slidenum">
              <a:rPr kumimoji="0" sz="1600" b="0" i="0" u="none" strike="noStrike" kern="1200" cap="none" spc="70" normalizeH="0" baseline="0" noProof="0" dirty="0">
                <a:ln>
                  <a:noFill/>
                </a:ln>
                <a:solidFill>
                  <a:srgbClr val="1C7CDB"/>
                </a:solidFill>
                <a:effectLst/>
                <a:uLnTx/>
                <a:uFillTx/>
                <a:latin typeface="Arial"/>
                <a:ea typeface="+mn-ea"/>
                <a:cs typeface="Arial"/>
              </a:rPr>
              <a:pPr marL="25400" marR="0" lvl="0" indent="0" algn="l" defTabSz="914400" rtl="0" eaLnBrk="1" fontAlgn="auto" latinLnBrk="0" hangingPunct="1">
                <a:lnSpc>
                  <a:spcPts val="1835"/>
                </a:lnSpc>
                <a:spcBef>
                  <a:spcPts val="0"/>
                </a:spcBef>
                <a:spcAft>
                  <a:spcPts val="0"/>
                </a:spcAft>
                <a:buClrTx/>
                <a:buSzTx/>
                <a:buFontTx/>
                <a:buNone/>
                <a:tabLst/>
                <a:defRPr/>
              </a:pPr>
              <a:t>30</a:t>
            </a:fld>
            <a:endParaRPr kumimoji="0" sz="1600" b="0" i="0" u="none" strike="noStrike" kern="1200" cap="none" spc="70" normalizeH="0" baseline="0" noProof="0" dirty="0">
              <a:ln>
                <a:noFill/>
              </a:ln>
              <a:solidFill>
                <a:srgbClr val="1C7CDB"/>
              </a:solidFill>
              <a:effectLst/>
              <a:uLnTx/>
              <a:uFillTx/>
              <a:latin typeface="Arial"/>
              <a:ea typeface="+mn-ea"/>
              <a:cs typeface="Arial"/>
            </a:endParaRPr>
          </a:p>
        </p:txBody>
      </p:sp>
      <p:pic>
        <p:nvPicPr>
          <p:cNvPr id="9" name="Immagine 8">
            <a:extLst>
              <a:ext uri="{FF2B5EF4-FFF2-40B4-BE49-F238E27FC236}">
                <a16:creationId xmlns:a16="http://schemas.microsoft.com/office/drawing/2014/main" id="{068E530B-1CB8-1806-E10E-5D9C2F54DFD5}"/>
              </a:ext>
            </a:extLst>
          </p:cNvPr>
          <p:cNvPicPr>
            <a:picLocks noChangeAspect="1"/>
          </p:cNvPicPr>
          <p:nvPr/>
        </p:nvPicPr>
        <p:blipFill>
          <a:blip r:embed="rId2"/>
          <a:stretch>
            <a:fillRect/>
          </a:stretch>
        </p:blipFill>
        <p:spPr>
          <a:xfrm>
            <a:off x="848969" y="1994247"/>
            <a:ext cx="10707491" cy="337737"/>
          </a:xfrm>
          <a:prstGeom prst="rect">
            <a:avLst/>
          </a:prstGeom>
        </p:spPr>
      </p:pic>
      <p:pic>
        <p:nvPicPr>
          <p:cNvPr id="11" name="Immagine 10">
            <a:extLst>
              <a:ext uri="{FF2B5EF4-FFF2-40B4-BE49-F238E27FC236}">
                <a16:creationId xmlns:a16="http://schemas.microsoft.com/office/drawing/2014/main" id="{CC4697D3-2EE1-3F4B-18EB-020F58320FE5}"/>
              </a:ext>
            </a:extLst>
          </p:cNvPr>
          <p:cNvPicPr>
            <a:picLocks noChangeAspect="1"/>
          </p:cNvPicPr>
          <p:nvPr/>
        </p:nvPicPr>
        <p:blipFill>
          <a:blip r:embed="rId3"/>
          <a:stretch>
            <a:fillRect/>
          </a:stretch>
        </p:blipFill>
        <p:spPr>
          <a:xfrm>
            <a:off x="684091" y="3482539"/>
            <a:ext cx="6740470" cy="241539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969" y="417703"/>
            <a:ext cx="9142120" cy="589280"/>
          </a:xfrm>
          <a:prstGeom prst="rect">
            <a:avLst/>
          </a:prstGeom>
        </p:spPr>
        <p:txBody>
          <a:bodyPr vert="horz" wrap="square" lIns="0" tIns="12065" rIns="0" bIns="0" rtlCol="0">
            <a:spAutoFit/>
          </a:bodyPr>
          <a:lstStyle/>
          <a:p>
            <a:pPr marL="12700">
              <a:lnSpc>
                <a:spcPct val="100000"/>
              </a:lnSpc>
              <a:spcBef>
                <a:spcPts val="95"/>
              </a:spcBef>
            </a:pPr>
            <a:r>
              <a:rPr spc="-10" dirty="0">
                <a:latin typeface="Abadi" panose="020B0604020104020204" pitchFamily="34" charset="0"/>
              </a:rPr>
              <a:t>Boosters</a:t>
            </a:r>
            <a:r>
              <a:rPr spc="-95" dirty="0">
                <a:latin typeface="Abadi" panose="020B0604020104020204" pitchFamily="34" charset="0"/>
              </a:rPr>
              <a:t> </a:t>
            </a:r>
            <a:r>
              <a:rPr spc="-120" dirty="0">
                <a:latin typeface="Abadi" panose="020B0604020104020204" pitchFamily="34" charset="0"/>
              </a:rPr>
              <a:t>Carried </a:t>
            </a:r>
            <a:r>
              <a:rPr spc="-155" dirty="0">
                <a:latin typeface="Abadi" panose="020B0604020104020204" pitchFamily="34" charset="0"/>
              </a:rPr>
              <a:t>Maximum</a:t>
            </a:r>
            <a:r>
              <a:rPr spc="484" dirty="0">
                <a:latin typeface="Abadi" panose="020B0604020104020204" pitchFamily="34" charset="0"/>
              </a:rPr>
              <a:t> </a:t>
            </a:r>
            <a:r>
              <a:rPr spc="-140" dirty="0">
                <a:latin typeface="Abadi" panose="020B0604020104020204" pitchFamily="34" charset="0"/>
              </a:rPr>
              <a:t>Payload</a:t>
            </a:r>
          </a:p>
        </p:txBody>
      </p:sp>
      <p:sp>
        <p:nvSpPr>
          <p:cNvPr id="3" name="object 3"/>
          <p:cNvSpPr txBox="1"/>
          <p:nvPr/>
        </p:nvSpPr>
        <p:spPr>
          <a:xfrm>
            <a:off x="848969" y="1567383"/>
            <a:ext cx="1318611" cy="381515"/>
          </a:xfrm>
          <a:prstGeom prst="rect">
            <a:avLst/>
          </a:prstGeom>
        </p:spPr>
        <p:txBody>
          <a:bodyPr vert="horz" wrap="square" lIns="0" tIns="12065" rIns="0" bIns="0" rtlCol="0">
            <a:spAutoFit/>
          </a:bodyPr>
          <a:lstStyle/>
          <a:p>
            <a:pPr marL="241300" marR="0" lvl="0" indent="-228600" algn="l" defTabSz="914400" rtl="0" eaLnBrk="1" fontAlgn="auto" latinLnBrk="0" hangingPunct="1">
              <a:lnSpc>
                <a:spcPct val="100000"/>
              </a:lnSpc>
              <a:spcBef>
                <a:spcPts val="95"/>
              </a:spcBef>
              <a:spcAft>
                <a:spcPts val="0"/>
              </a:spcAft>
              <a:buClrTx/>
              <a:buSzTx/>
              <a:buFontTx/>
              <a:buChar char="•"/>
              <a:tabLst>
                <a:tab pos="240665" algn="l"/>
                <a:tab pos="241300" algn="l"/>
              </a:tabLst>
              <a:defRPr/>
            </a:pPr>
            <a:r>
              <a:rPr sz="2400" spc="-35" dirty="0">
                <a:solidFill>
                  <a:srgbClr val="292929"/>
                </a:solidFill>
                <a:cs typeface="Arial"/>
              </a:rPr>
              <a:t>Query</a:t>
            </a:r>
          </a:p>
        </p:txBody>
      </p:sp>
      <p:sp>
        <p:nvSpPr>
          <p:cNvPr id="4" name="object 4"/>
          <p:cNvSpPr txBox="1"/>
          <p:nvPr/>
        </p:nvSpPr>
        <p:spPr>
          <a:xfrm>
            <a:off x="6178441" y="2900442"/>
            <a:ext cx="4307976" cy="2610971"/>
          </a:xfrm>
          <a:prstGeom prst="rect">
            <a:avLst/>
          </a:prstGeom>
        </p:spPr>
        <p:txBody>
          <a:bodyPr vert="horz" wrap="square" lIns="0" tIns="12700" rIns="0" bIns="0" rtlCol="0">
            <a:spAutoFit/>
          </a:bodyPr>
          <a:lstStyle/>
          <a:p>
            <a:pPr marL="241300" marR="5080" indent="-228600">
              <a:spcBef>
                <a:spcPts val="100"/>
              </a:spcBef>
              <a:buFontTx/>
              <a:buChar char="•"/>
              <a:tabLst>
                <a:tab pos="240665" algn="l"/>
                <a:tab pos="241300" algn="l"/>
                <a:tab pos="2780665" algn="l"/>
                <a:tab pos="6289675" algn="l"/>
                <a:tab pos="6696075" algn="l"/>
              </a:tabLst>
            </a:pPr>
            <a:r>
              <a:rPr kumimoji="0" lang="it-IT" sz="2400" i="0" u="none" strike="noStrike" kern="1200" cap="none" spc="-35" normalizeH="0" baseline="0" noProof="0" dirty="0" err="1">
                <a:ln>
                  <a:noFill/>
                </a:ln>
                <a:solidFill>
                  <a:srgbClr val="292929"/>
                </a:solidFill>
                <a:effectLst/>
                <a:uLnTx/>
                <a:uFillTx/>
                <a:ea typeface="+mn-ea"/>
                <a:cs typeface="Arial"/>
              </a:rPr>
              <a:t>Explanation</a:t>
            </a:r>
            <a:endParaRPr kumimoji="0" lang="it-IT" sz="2400" i="0" u="none" strike="noStrike" kern="1200" cap="none" spc="-35" normalizeH="0" baseline="0" noProof="0" dirty="0">
              <a:ln>
                <a:noFill/>
              </a:ln>
              <a:solidFill>
                <a:srgbClr val="292929"/>
              </a:solidFill>
              <a:effectLst/>
              <a:uLnTx/>
              <a:uFillTx/>
              <a:ea typeface="+mn-ea"/>
              <a:cs typeface="Arial"/>
            </a:endParaRPr>
          </a:p>
          <a:p>
            <a:pPr marL="12700" marR="5080">
              <a:spcBef>
                <a:spcPts val="100"/>
              </a:spcBef>
              <a:tabLst>
                <a:tab pos="240665" algn="l"/>
                <a:tab pos="241300" algn="l"/>
                <a:tab pos="2780665" algn="l"/>
                <a:tab pos="6289675" algn="l"/>
                <a:tab pos="6696075" algn="l"/>
              </a:tabLst>
            </a:pPr>
            <a:r>
              <a:rPr lang="en-US" sz="2400" i="0" dirty="0">
                <a:effectLst/>
              </a:rPr>
              <a:t>List the names of the booster versions which have carried the maximum payload mass by using a subquery clause in the where clause to limit the choice to the maximum payload mass</a:t>
            </a:r>
          </a:p>
        </p:txBody>
      </p:sp>
      <p:sp>
        <p:nvSpPr>
          <p:cNvPr id="5" name="object 5"/>
          <p:cNvSpPr txBox="1"/>
          <p:nvPr/>
        </p:nvSpPr>
        <p:spPr>
          <a:xfrm>
            <a:off x="848969" y="3834510"/>
            <a:ext cx="981710" cy="381515"/>
          </a:xfrm>
          <a:prstGeom prst="rect">
            <a:avLst/>
          </a:prstGeom>
        </p:spPr>
        <p:txBody>
          <a:bodyPr vert="horz" wrap="square" lIns="0" tIns="12065" rIns="0" bIns="0" rtlCol="0">
            <a:spAutoFit/>
          </a:bodyPr>
          <a:lstStyle/>
          <a:p>
            <a:pPr marL="241300" marR="0" lvl="0" indent="-228600" algn="l" defTabSz="914400" rtl="0" eaLnBrk="1" fontAlgn="auto" latinLnBrk="0" hangingPunct="1">
              <a:lnSpc>
                <a:spcPct val="100000"/>
              </a:lnSpc>
              <a:spcBef>
                <a:spcPts val="95"/>
              </a:spcBef>
              <a:spcAft>
                <a:spcPts val="0"/>
              </a:spcAft>
              <a:buClrTx/>
              <a:buSzTx/>
              <a:buFontTx/>
              <a:buChar char="•"/>
              <a:tabLst>
                <a:tab pos="240665" algn="l"/>
                <a:tab pos="241300" algn="l"/>
              </a:tabLst>
              <a:defRPr/>
            </a:pPr>
            <a:r>
              <a:rPr sz="2400" spc="-35" dirty="0">
                <a:solidFill>
                  <a:srgbClr val="292929"/>
                </a:solidFill>
                <a:cs typeface="Arial"/>
              </a:rPr>
              <a:t>Result</a:t>
            </a: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25400" marR="0" lvl="0" indent="0" algn="l" defTabSz="914400" rtl="0" eaLnBrk="1" fontAlgn="auto" latinLnBrk="0" hangingPunct="1">
              <a:lnSpc>
                <a:spcPts val="1835"/>
              </a:lnSpc>
              <a:spcBef>
                <a:spcPts val="0"/>
              </a:spcBef>
              <a:spcAft>
                <a:spcPts val="0"/>
              </a:spcAft>
              <a:buClrTx/>
              <a:buSzTx/>
              <a:buFontTx/>
              <a:buNone/>
              <a:tabLst/>
              <a:defRPr/>
            </a:pPr>
            <a:fld id="{81D60167-4931-47E6-BA6A-407CBD079E47}" type="slidenum">
              <a:rPr kumimoji="0" sz="1600" b="0" i="0" u="none" strike="noStrike" kern="1200" cap="none" spc="70" normalizeH="0" baseline="0" noProof="0" dirty="0">
                <a:ln>
                  <a:noFill/>
                </a:ln>
                <a:solidFill>
                  <a:srgbClr val="1C7CDB"/>
                </a:solidFill>
                <a:effectLst/>
                <a:uLnTx/>
                <a:uFillTx/>
                <a:latin typeface="Arial"/>
                <a:ea typeface="+mn-ea"/>
                <a:cs typeface="Arial"/>
              </a:rPr>
              <a:pPr marL="25400" marR="0" lvl="0" indent="0" algn="l" defTabSz="914400" rtl="0" eaLnBrk="1" fontAlgn="auto" latinLnBrk="0" hangingPunct="1">
                <a:lnSpc>
                  <a:spcPts val="1835"/>
                </a:lnSpc>
                <a:spcBef>
                  <a:spcPts val="0"/>
                </a:spcBef>
                <a:spcAft>
                  <a:spcPts val="0"/>
                </a:spcAft>
                <a:buClrTx/>
                <a:buSzTx/>
                <a:buFontTx/>
                <a:buNone/>
                <a:tabLst/>
                <a:defRPr/>
              </a:pPr>
              <a:t>31</a:t>
            </a:fld>
            <a:endParaRPr kumimoji="0" sz="1600" b="0" i="0" u="none" strike="noStrike" kern="1200" cap="none" spc="70" normalizeH="0" baseline="0" noProof="0" dirty="0">
              <a:ln>
                <a:noFill/>
              </a:ln>
              <a:solidFill>
                <a:srgbClr val="1C7CDB"/>
              </a:solidFill>
              <a:effectLst/>
              <a:uLnTx/>
              <a:uFillTx/>
              <a:latin typeface="Arial"/>
              <a:ea typeface="+mn-ea"/>
              <a:cs typeface="Arial"/>
            </a:endParaRPr>
          </a:p>
        </p:txBody>
      </p:sp>
      <p:pic>
        <p:nvPicPr>
          <p:cNvPr id="10" name="Immagine 9">
            <a:extLst>
              <a:ext uri="{FF2B5EF4-FFF2-40B4-BE49-F238E27FC236}">
                <a16:creationId xmlns:a16="http://schemas.microsoft.com/office/drawing/2014/main" id="{E7CDB992-4B27-95C6-0E2F-671753B47DE8}"/>
              </a:ext>
            </a:extLst>
          </p:cNvPr>
          <p:cNvPicPr>
            <a:picLocks noChangeAspect="1"/>
          </p:cNvPicPr>
          <p:nvPr/>
        </p:nvPicPr>
        <p:blipFill>
          <a:blip r:embed="rId2"/>
          <a:stretch>
            <a:fillRect/>
          </a:stretch>
        </p:blipFill>
        <p:spPr>
          <a:xfrm>
            <a:off x="464537" y="1941410"/>
            <a:ext cx="11427809" cy="307642"/>
          </a:xfrm>
          <a:prstGeom prst="rect">
            <a:avLst/>
          </a:prstGeom>
        </p:spPr>
      </p:pic>
      <p:pic>
        <p:nvPicPr>
          <p:cNvPr id="12" name="Immagine 11">
            <a:extLst>
              <a:ext uri="{FF2B5EF4-FFF2-40B4-BE49-F238E27FC236}">
                <a16:creationId xmlns:a16="http://schemas.microsoft.com/office/drawing/2014/main" id="{3CAE6B64-6221-25C5-4284-BC8BED1BC36A}"/>
              </a:ext>
            </a:extLst>
          </p:cNvPr>
          <p:cNvPicPr>
            <a:picLocks noChangeAspect="1"/>
          </p:cNvPicPr>
          <p:nvPr/>
        </p:nvPicPr>
        <p:blipFill>
          <a:blip r:embed="rId3"/>
          <a:stretch>
            <a:fillRect/>
          </a:stretch>
        </p:blipFill>
        <p:spPr>
          <a:xfrm>
            <a:off x="464537" y="2249052"/>
            <a:ext cx="2483897" cy="201009"/>
          </a:xfrm>
          <a:prstGeom prst="rect">
            <a:avLst/>
          </a:prstGeom>
        </p:spPr>
      </p:pic>
      <p:pic>
        <p:nvPicPr>
          <p:cNvPr id="14" name="Immagine 13">
            <a:extLst>
              <a:ext uri="{FF2B5EF4-FFF2-40B4-BE49-F238E27FC236}">
                <a16:creationId xmlns:a16="http://schemas.microsoft.com/office/drawing/2014/main" id="{4A731B18-F9CE-1A78-26F8-E474D2979FC7}"/>
              </a:ext>
            </a:extLst>
          </p:cNvPr>
          <p:cNvPicPr>
            <a:picLocks noChangeAspect="1"/>
          </p:cNvPicPr>
          <p:nvPr/>
        </p:nvPicPr>
        <p:blipFill>
          <a:blip r:embed="rId4"/>
          <a:stretch>
            <a:fillRect/>
          </a:stretch>
        </p:blipFill>
        <p:spPr>
          <a:xfrm>
            <a:off x="2167580" y="2511354"/>
            <a:ext cx="2905977" cy="419519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69" y="1713356"/>
            <a:ext cx="960755" cy="381515"/>
          </a:xfrm>
          <a:prstGeom prst="rect">
            <a:avLst/>
          </a:prstGeom>
        </p:spPr>
        <p:txBody>
          <a:bodyPr vert="horz" wrap="square" lIns="0" tIns="12065" rIns="0" bIns="0" rtlCol="0">
            <a:spAutoFit/>
          </a:bodyPr>
          <a:lstStyle/>
          <a:p>
            <a:pPr marL="241300" marR="0" lvl="0" indent="-228600" algn="l" defTabSz="914400" rtl="0" eaLnBrk="1" fontAlgn="auto" latinLnBrk="0" hangingPunct="1">
              <a:lnSpc>
                <a:spcPct val="100000"/>
              </a:lnSpc>
              <a:spcBef>
                <a:spcPts val="95"/>
              </a:spcBef>
              <a:spcAft>
                <a:spcPts val="0"/>
              </a:spcAft>
              <a:buClr>
                <a:srgbClr val="292929"/>
              </a:buClr>
              <a:buSzTx/>
              <a:buFont typeface="Arial"/>
              <a:buChar char="•"/>
              <a:tabLst>
                <a:tab pos="240665" algn="l"/>
                <a:tab pos="241300" algn="l"/>
              </a:tabLst>
              <a:defRPr/>
            </a:pPr>
            <a:r>
              <a:rPr kumimoji="0" sz="2400" b="0" i="0" u="none" strike="noStrike" kern="1200" cap="none" spc="-95" normalizeH="0" baseline="0" noProof="0" dirty="0">
                <a:ln>
                  <a:noFill/>
                </a:ln>
                <a:solidFill>
                  <a:srgbClr val="292929"/>
                </a:solidFill>
                <a:effectLst/>
                <a:uLnTx/>
                <a:uFillTx/>
                <a:latin typeface="Calibri" panose="020F0502020204030204" pitchFamily="34" charset="0"/>
                <a:cs typeface="Calibri" panose="020F0502020204030204" pitchFamily="34" charset="0"/>
              </a:rPr>
              <a:t>Query</a:t>
            </a:r>
            <a:endParaRPr kumimoji="0" sz="24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3" name="object 3"/>
          <p:cNvSpPr txBox="1"/>
          <p:nvPr/>
        </p:nvSpPr>
        <p:spPr>
          <a:xfrm>
            <a:off x="848969" y="3252978"/>
            <a:ext cx="981710" cy="381515"/>
          </a:xfrm>
          <a:prstGeom prst="rect">
            <a:avLst/>
          </a:prstGeom>
        </p:spPr>
        <p:txBody>
          <a:bodyPr vert="horz" wrap="square" lIns="0" tIns="12065" rIns="0" bIns="0" rtlCol="0">
            <a:spAutoFit/>
          </a:bodyPr>
          <a:lstStyle/>
          <a:p>
            <a:pPr marL="241300" marR="0" lvl="0" indent="-228600" algn="l" defTabSz="914400" rtl="0" eaLnBrk="1" fontAlgn="auto" latinLnBrk="0" hangingPunct="1">
              <a:lnSpc>
                <a:spcPct val="100000"/>
              </a:lnSpc>
              <a:spcBef>
                <a:spcPts val="95"/>
              </a:spcBef>
              <a:spcAft>
                <a:spcPts val="0"/>
              </a:spcAft>
              <a:buClrTx/>
              <a:buSzTx/>
              <a:buFontTx/>
              <a:buChar char="•"/>
              <a:tabLst>
                <a:tab pos="240665" algn="l"/>
                <a:tab pos="241300" algn="l"/>
              </a:tabLst>
              <a:defRPr/>
            </a:pPr>
            <a:r>
              <a:rPr sz="2400" spc="-95" dirty="0">
                <a:solidFill>
                  <a:srgbClr val="292929"/>
                </a:solidFill>
                <a:latin typeface="Calibri" panose="020F0502020204030204" pitchFamily="34" charset="0"/>
                <a:cs typeface="Calibri" panose="020F0502020204030204" pitchFamily="34" charset="0"/>
              </a:rPr>
              <a:t>Result</a:t>
            </a:r>
          </a:p>
        </p:txBody>
      </p:sp>
      <p:sp>
        <p:nvSpPr>
          <p:cNvPr id="4" name="object 4"/>
          <p:cNvSpPr txBox="1">
            <a:spLocks noGrp="1"/>
          </p:cNvSpPr>
          <p:nvPr>
            <p:ph type="title"/>
          </p:nvPr>
        </p:nvSpPr>
        <p:spPr>
          <a:xfrm>
            <a:off x="848969" y="417703"/>
            <a:ext cx="4467225" cy="589280"/>
          </a:xfrm>
          <a:prstGeom prst="rect">
            <a:avLst/>
          </a:prstGeom>
        </p:spPr>
        <p:txBody>
          <a:bodyPr vert="horz" wrap="square" lIns="0" tIns="12065" rIns="0" bIns="0" rtlCol="0">
            <a:spAutoFit/>
          </a:bodyPr>
          <a:lstStyle/>
          <a:p>
            <a:pPr marL="12700">
              <a:lnSpc>
                <a:spcPct val="100000"/>
              </a:lnSpc>
              <a:spcBef>
                <a:spcPts val="95"/>
              </a:spcBef>
            </a:pPr>
            <a:r>
              <a:rPr spc="170" dirty="0">
                <a:latin typeface="Abadi" panose="020B0604020104020204" pitchFamily="34" charset="0"/>
              </a:rPr>
              <a:t>2015 </a:t>
            </a:r>
            <a:r>
              <a:rPr spc="-160" dirty="0">
                <a:latin typeface="Abadi" panose="020B0604020104020204" pitchFamily="34" charset="0"/>
              </a:rPr>
              <a:t>Launch</a:t>
            </a:r>
            <a:r>
              <a:rPr spc="-30" dirty="0">
                <a:latin typeface="Abadi" panose="020B0604020104020204" pitchFamily="34" charset="0"/>
              </a:rPr>
              <a:t> </a:t>
            </a:r>
            <a:r>
              <a:rPr spc="-175" dirty="0">
                <a:latin typeface="Abadi" panose="020B0604020104020204" pitchFamily="34" charset="0"/>
              </a:rPr>
              <a:t>Records</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25400" marR="0" lvl="0" indent="0" algn="l" defTabSz="914400" rtl="0" eaLnBrk="1" fontAlgn="auto" latinLnBrk="0" hangingPunct="1">
              <a:lnSpc>
                <a:spcPts val="1835"/>
              </a:lnSpc>
              <a:spcBef>
                <a:spcPts val="0"/>
              </a:spcBef>
              <a:spcAft>
                <a:spcPts val="0"/>
              </a:spcAft>
              <a:buClrTx/>
              <a:buSzTx/>
              <a:buFontTx/>
              <a:buNone/>
              <a:tabLst/>
              <a:defRPr/>
            </a:pPr>
            <a:fld id="{81D60167-4931-47E6-BA6A-407CBD079E47}" type="slidenum">
              <a:rPr kumimoji="0" sz="1600" b="0" i="0" u="none" strike="noStrike" kern="1200" cap="none" spc="70" normalizeH="0" baseline="0" noProof="0" dirty="0">
                <a:ln>
                  <a:noFill/>
                </a:ln>
                <a:solidFill>
                  <a:srgbClr val="1C7CDB"/>
                </a:solidFill>
                <a:effectLst/>
                <a:uLnTx/>
                <a:uFillTx/>
                <a:latin typeface="Arial"/>
                <a:ea typeface="+mn-ea"/>
                <a:cs typeface="Arial"/>
              </a:rPr>
              <a:pPr marL="25400" marR="0" lvl="0" indent="0" algn="l" defTabSz="914400" rtl="0" eaLnBrk="1" fontAlgn="auto" latinLnBrk="0" hangingPunct="1">
                <a:lnSpc>
                  <a:spcPts val="1835"/>
                </a:lnSpc>
                <a:spcBef>
                  <a:spcPts val="0"/>
                </a:spcBef>
                <a:spcAft>
                  <a:spcPts val="0"/>
                </a:spcAft>
                <a:buClrTx/>
                <a:buSzTx/>
                <a:buFontTx/>
                <a:buNone/>
                <a:tabLst/>
                <a:defRPr/>
              </a:pPr>
              <a:t>32</a:t>
            </a:fld>
            <a:endParaRPr kumimoji="0" sz="1600" b="0" i="0" u="none" strike="noStrike" kern="1200" cap="none" spc="70" normalizeH="0" baseline="0" noProof="0" dirty="0">
              <a:ln>
                <a:noFill/>
              </a:ln>
              <a:solidFill>
                <a:srgbClr val="1C7CDB"/>
              </a:solidFill>
              <a:effectLst/>
              <a:uLnTx/>
              <a:uFillTx/>
              <a:latin typeface="Arial"/>
              <a:ea typeface="+mn-ea"/>
              <a:cs typeface="Arial"/>
            </a:endParaRPr>
          </a:p>
        </p:txBody>
      </p:sp>
      <p:pic>
        <p:nvPicPr>
          <p:cNvPr id="9" name="Immagine 8">
            <a:extLst>
              <a:ext uri="{FF2B5EF4-FFF2-40B4-BE49-F238E27FC236}">
                <a16:creationId xmlns:a16="http://schemas.microsoft.com/office/drawing/2014/main" id="{921AA842-83DA-3144-989A-EBBCA926C2D4}"/>
              </a:ext>
            </a:extLst>
          </p:cNvPr>
          <p:cNvPicPr>
            <a:picLocks noChangeAspect="1"/>
          </p:cNvPicPr>
          <p:nvPr/>
        </p:nvPicPr>
        <p:blipFill>
          <a:blip r:embed="rId2"/>
          <a:stretch>
            <a:fillRect/>
          </a:stretch>
        </p:blipFill>
        <p:spPr>
          <a:xfrm>
            <a:off x="882963" y="2244374"/>
            <a:ext cx="10214043" cy="226126"/>
          </a:xfrm>
          <a:prstGeom prst="rect">
            <a:avLst/>
          </a:prstGeom>
        </p:spPr>
      </p:pic>
      <p:pic>
        <p:nvPicPr>
          <p:cNvPr id="11" name="Immagine 10">
            <a:extLst>
              <a:ext uri="{FF2B5EF4-FFF2-40B4-BE49-F238E27FC236}">
                <a16:creationId xmlns:a16="http://schemas.microsoft.com/office/drawing/2014/main" id="{47B9C9FD-7945-24EB-40E8-79E03229C297}"/>
              </a:ext>
            </a:extLst>
          </p:cNvPr>
          <p:cNvPicPr>
            <a:picLocks noChangeAspect="1"/>
          </p:cNvPicPr>
          <p:nvPr/>
        </p:nvPicPr>
        <p:blipFill>
          <a:blip r:embed="rId3"/>
          <a:stretch>
            <a:fillRect/>
          </a:stretch>
        </p:blipFill>
        <p:spPr>
          <a:xfrm>
            <a:off x="882963" y="2493354"/>
            <a:ext cx="9144000" cy="294968"/>
          </a:xfrm>
          <a:prstGeom prst="rect">
            <a:avLst/>
          </a:prstGeom>
        </p:spPr>
      </p:pic>
      <p:pic>
        <p:nvPicPr>
          <p:cNvPr id="13" name="Immagine 12">
            <a:extLst>
              <a:ext uri="{FF2B5EF4-FFF2-40B4-BE49-F238E27FC236}">
                <a16:creationId xmlns:a16="http://schemas.microsoft.com/office/drawing/2014/main" id="{C15723D9-A414-1A8C-5D00-0620871212C7}"/>
              </a:ext>
            </a:extLst>
          </p:cNvPr>
          <p:cNvPicPr>
            <a:picLocks noChangeAspect="1"/>
          </p:cNvPicPr>
          <p:nvPr/>
        </p:nvPicPr>
        <p:blipFill>
          <a:blip r:embed="rId4"/>
          <a:stretch>
            <a:fillRect/>
          </a:stretch>
        </p:blipFill>
        <p:spPr>
          <a:xfrm>
            <a:off x="799719" y="3707891"/>
            <a:ext cx="5961116" cy="1436753"/>
          </a:xfrm>
          <a:prstGeom prst="rect">
            <a:avLst/>
          </a:prstGeom>
        </p:spPr>
      </p:pic>
      <p:sp>
        <p:nvSpPr>
          <p:cNvPr id="16" name="object 3">
            <a:extLst>
              <a:ext uri="{FF2B5EF4-FFF2-40B4-BE49-F238E27FC236}">
                <a16:creationId xmlns:a16="http://schemas.microsoft.com/office/drawing/2014/main" id="{E5AB33B6-D5FF-1F8D-E0CF-7C820A8492BD}"/>
              </a:ext>
            </a:extLst>
          </p:cNvPr>
          <p:cNvSpPr txBox="1"/>
          <p:nvPr/>
        </p:nvSpPr>
        <p:spPr>
          <a:xfrm>
            <a:off x="799718" y="5489230"/>
            <a:ext cx="9569967" cy="1133002"/>
          </a:xfrm>
          <a:prstGeom prst="rect">
            <a:avLst/>
          </a:prstGeom>
        </p:spPr>
        <p:txBody>
          <a:bodyPr vert="horz" wrap="square" lIns="0" tIns="12065" rIns="0" bIns="0" rtlCol="0">
            <a:spAutoFit/>
          </a:bodyPr>
          <a:lstStyle/>
          <a:p>
            <a:pPr marL="241300" marR="0" lvl="0" indent="-228600" algn="l" defTabSz="914400" rtl="0" eaLnBrk="1" fontAlgn="auto" latinLnBrk="0" hangingPunct="1">
              <a:lnSpc>
                <a:spcPct val="100000"/>
              </a:lnSpc>
              <a:spcBef>
                <a:spcPts val="95"/>
              </a:spcBef>
              <a:spcAft>
                <a:spcPts val="0"/>
              </a:spcAft>
              <a:buClrTx/>
              <a:buSzTx/>
              <a:buFontTx/>
              <a:buChar char="•"/>
              <a:tabLst>
                <a:tab pos="240665" algn="l"/>
                <a:tab pos="241300" algn="l"/>
              </a:tabLst>
              <a:defRPr/>
            </a:pPr>
            <a:r>
              <a:rPr lang="it-IT" sz="2400" spc="-95" dirty="0" err="1">
                <a:solidFill>
                  <a:srgbClr val="292929"/>
                </a:solidFill>
                <a:latin typeface="Calibri" panose="020F0502020204030204" pitchFamily="34" charset="0"/>
                <a:cs typeface="Calibri" panose="020F0502020204030204" pitchFamily="34" charset="0"/>
              </a:rPr>
              <a:t>Explanation</a:t>
            </a:r>
            <a:endParaRPr lang="it-IT" sz="2400" spc="-95" dirty="0">
              <a:solidFill>
                <a:srgbClr val="292929"/>
              </a:solidFill>
              <a:latin typeface="Calibri" panose="020F0502020204030204" pitchFamily="34" charset="0"/>
              <a:cs typeface="Calibri" panose="020F0502020204030204" pitchFamily="34" charset="0"/>
            </a:endParaRPr>
          </a:p>
          <a:p>
            <a:pPr marL="12700" marR="0" lvl="0" algn="l" defTabSz="914400" rtl="0" eaLnBrk="1" fontAlgn="auto" latinLnBrk="0" hangingPunct="1">
              <a:lnSpc>
                <a:spcPct val="100000"/>
              </a:lnSpc>
              <a:spcBef>
                <a:spcPts val="95"/>
              </a:spcBef>
              <a:spcAft>
                <a:spcPts val="0"/>
              </a:spcAft>
              <a:buClrTx/>
              <a:buSzTx/>
              <a:tabLst>
                <a:tab pos="240665" algn="l"/>
                <a:tab pos="241300" algn="l"/>
              </a:tabLst>
              <a:defRPr/>
            </a:pPr>
            <a:r>
              <a:rPr lang="it-IT" sz="2400" spc="-95" dirty="0">
                <a:solidFill>
                  <a:srgbClr val="292929"/>
                </a:solidFill>
                <a:latin typeface="Calibri" panose="020F0502020204030204" pitchFamily="34" charset="0"/>
                <a:cs typeface="Calibri" panose="020F0502020204030204" pitchFamily="34" charset="0"/>
              </a:rPr>
              <a:t> The query </a:t>
            </a:r>
            <a:r>
              <a:rPr lang="it-IT" sz="2400" spc="-95" dirty="0" err="1">
                <a:solidFill>
                  <a:srgbClr val="292929"/>
                </a:solidFill>
                <a:latin typeface="Calibri" panose="020F0502020204030204" pitchFamily="34" charset="0"/>
                <a:cs typeface="Calibri" panose="020F0502020204030204" pitchFamily="34" charset="0"/>
              </a:rPr>
              <a:t>returns</a:t>
            </a:r>
            <a:r>
              <a:rPr lang="it-IT" sz="2400" spc="-95" dirty="0">
                <a:solidFill>
                  <a:srgbClr val="292929"/>
                </a:solidFill>
                <a:latin typeface="Calibri" panose="020F0502020204030204" pitchFamily="34" charset="0"/>
                <a:cs typeface="Calibri" panose="020F0502020204030204" pitchFamily="34" charset="0"/>
              </a:rPr>
              <a:t> the 2015 </a:t>
            </a:r>
            <a:r>
              <a:rPr lang="it-IT" sz="2400" spc="-95" dirty="0" err="1">
                <a:solidFill>
                  <a:srgbClr val="292929"/>
                </a:solidFill>
                <a:latin typeface="Calibri" panose="020F0502020204030204" pitchFamily="34" charset="0"/>
                <a:cs typeface="Calibri" panose="020F0502020204030204" pitchFamily="34" charset="0"/>
              </a:rPr>
              <a:t>Launch</a:t>
            </a:r>
            <a:r>
              <a:rPr lang="it-IT" sz="2400" spc="-95" dirty="0">
                <a:solidFill>
                  <a:srgbClr val="292929"/>
                </a:solidFill>
                <a:latin typeface="Calibri" panose="020F0502020204030204" pitchFamily="34" charset="0"/>
                <a:cs typeface="Calibri" panose="020F0502020204030204" pitchFamily="34" charset="0"/>
              </a:rPr>
              <a:t> Records by </a:t>
            </a:r>
            <a:r>
              <a:rPr lang="it-IT" sz="2400" spc="-95" dirty="0" err="1">
                <a:solidFill>
                  <a:srgbClr val="292929"/>
                </a:solidFill>
                <a:latin typeface="Calibri" panose="020F0502020204030204" pitchFamily="34" charset="0"/>
                <a:cs typeface="Calibri" panose="020F0502020204030204" pitchFamily="34" charset="0"/>
              </a:rPr>
              <a:t>using</a:t>
            </a:r>
            <a:r>
              <a:rPr lang="it-IT" sz="2400" spc="-95" dirty="0">
                <a:solidFill>
                  <a:srgbClr val="292929"/>
                </a:solidFill>
                <a:latin typeface="Calibri" panose="020F0502020204030204" pitchFamily="34" charset="0"/>
                <a:cs typeface="Calibri" panose="020F0502020204030204" pitchFamily="34" charset="0"/>
              </a:rPr>
              <a:t> in the </a:t>
            </a:r>
            <a:r>
              <a:rPr lang="it-IT" sz="2400" spc="-95" dirty="0" err="1">
                <a:solidFill>
                  <a:srgbClr val="292929"/>
                </a:solidFill>
                <a:latin typeface="Calibri" panose="020F0502020204030204" pitchFamily="34" charset="0"/>
                <a:cs typeface="Calibri" panose="020F0502020204030204" pitchFamily="34" charset="0"/>
              </a:rPr>
              <a:t>where</a:t>
            </a:r>
            <a:r>
              <a:rPr lang="it-IT" sz="2400" spc="-95" dirty="0">
                <a:solidFill>
                  <a:srgbClr val="292929"/>
                </a:solidFill>
                <a:latin typeface="Calibri" panose="020F0502020204030204" pitchFamily="34" charset="0"/>
                <a:cs typeface="Calibri" panose="020F0502020204030204" pitchFamily="34" charset="0"/>
              </a:rPr>
              <a:t> </a:t>
            </a:r>
            <a:r>
              <a:rPr lang="it-IT" sz="2400" spc="-95" dirty="0" err="1">
                <a:solidFill>
                  <a:srgbClr val="292929"/>
                </a:solidFill>
                <a:latin typeface="Calibri" panose="020F0502020204030204" pitchFamily="34" charset="0"/>
                <a:cs typeface="Calibri" panose="020F0502020204030204" pitchFamily="34" charset="0"/>
              </a:rPr>
              <a:t>clause</a:t>
            </a:r>
            <a:r>
              <a:rPr lang="it-IT" sz="2400" spc="-95" dirty="0">
                <a:solidFill>
                  <a:srgbClr val="292929"/>
                </a:solidFill>
                <a:latin typeface="Calibri" panose="020F0502020204030204" pitchFamily="34" charset="0"/>
                <a:cs typeface="Calibri" panose="020F0502020204030204" pitchFamily="34" charset="0"/>
              </a:rPr>
              <a:t> the date </a:t>
            </a:r>
            <a:r>
              <a:rPr lang="it-IT" sz="2400" spc="-95" dirty="0" err="1">
                <a:solidFill>
                  <a:srgbClr val="292929"/>
                </a:solidFill>
                <a:latin typeface="Calibri" panose="020F0502020204030204" pitchFamily="34" charset="0"/>
                <a:cs typeface="Calibri" panose="020F0502020204030204" pitchFamily="34" charset="0"/>
              </a:rPr>
              <a:t>substring</a:t>
            </a:r>
            <a:r>
              <a:rPr lang="it-IT" sz="2400" spc="-95" dirty="0">
                <a:solidFill>
                  <a:srgbClr val="292929"/>
                </a:solidFill>
                <a:latin typeface="Calibri" panose="020F0502020204030204" pitchFamily="34" charset="0"/>
                <a:cs typeface="Calibri" panose="020F0502020204030204" pitchFamily="34" charset="0"/>
              </a:rPr>
              <a:t> and </a:t>
            </a:r>
            <a:r>
              <a:rPr lang="it-IT" sz="2400" spc="-95" dirty="0" err="1">
                <a:solidFill>
                  <a:srgbClr val="292929"/>
                </a:solidFill>
                <a:latin typeface="Calibri" panose="020F0502020204030204" pitchFamily="34" charset="0"/>
                <a:cs typeface="Calibri" panose="020F0502020204030204" pitchFamily="34" charset="0"/>
              </a:rPr>
              <a:t>limiting</a:t>
            </a:r>
            <a:r>
              <a:rPr lang="it-IT" sz="2400" spc="-95" dirty="0">
                <a:solidFill>
                  <a:srgbClr val="292929"/>
                </a:solidFill>
                <a:latin typeface="Calibri" panose="020F0502020204030204" pitchFamily="34" charset="0"/>
                <a:cs typeface="Calibri" panose="020F0502020204030204" pitchFamily="34" charset="0"/>
              </a:rPr>
              <a:t> the </a:t>
            </a:r>
            <a:r>
              <a:rPr lang="it-IT" sz="2400" spc="-95" dirty="0" err="1">
                <a:solidFill>
                  <a:srgbClr val="292929"/>
                </a:solidFill>
                <a:latin typeface="Calibri" panose="020F0502020204030204" pitchFamily="34" charset="0"/>
                <a:cs typeface="Calibri" panose="020F0502020204030204" pitchFamily="34" charset="0"/>
              </a:rPr>
              <a:t>results</a:t>
            </a:r>
            <a:r>
              <a:rPr lang="it-IT" sz="2400" spc="-95" dirty="0">
                <a:solidFill>
                  <a:srgbClr val="292929"/>
                </a:solidFill>
                <a:latin typeface="Calibri" panose="020F0502020204030204" pitchFamily="34" charset="0"/>
                <a:cs typeface="Calibri" panose="020F0502020204030204" pitchFamily="34" charset="0"/>
              </a:rPr>
              <a:t> to the </a:t>
            </a:r>
            <a:r>
              <a:rPr lang="it-IT" sz="2400" spc="-95" dirty="0" err="1">
                <a:solidFill>
                  <a:srgbClr val="292929"/>
                </a:solidFill>
                <a:latin typeface="Calibri" panose="020F0502020204030204" pitchFamily="34" charset="0"/>
                <a:cs typeface="Calibri" panose="020F0502020204030204" pitchFamily="34" charset="0"/>
              </a:rPr>
              <a:t>failure</a:t>
            </a:r>
            <a:r>
              <a:rPr lang="it-IT" sz="2400" spc="-95" dirty="0">
                <a:solidFill>
                  <a:srgbClr val="292929"/>
                </a:solidFill>
                <a:latin typeface="Calibri" panose="020F0502020204030204" pitchFamily="34" charset="0"/>
                <a:cs typeface="Calibri" panose="020F0502020204030204" pitchFamily="34" charset="0"/>
              </a:rPr>
              <a:t> landing </a:t>
            </a:r>
            <a:r>
              <a:rPr lang="it-IT" sz="2400" spc="-95" dirty="0" err="1">
                <a:solidFill>
                  <a:srgbClr val="292929"/>
                </a:solidFill>
                <a:latin typeface="Calibri" panose="020F0502020204030204" pitchFamily="34" charset="0"/>
                <a:cs typeface="Calibri" panose="020F0502020204030204" pitchFamily="34" charset="0"/>
              </a:rPr>
              <a:t>outcomes</a:t>
            </a:r>
            <a:r>
              <a:rPr lang="it-IT" sz="2400" spc="-95" dirty="0">
                <a:solidFill>
                  <a:srgbClr val="292929"/>
                </a:solidFill>
                <a:latin typeface="Calibri" panose="020F0502020204030204" pitchFamily="34" charset="0"/>
                <a:cs typeface="Calibri" panose="020F0502020204030204" pitchFamily="34" charset="0"/>
              </a:rPr>
              <a:t> in drone </a:t>
            </a:r>
            <a:r>
              <a:rPr lang="it-IT" sz="2400" spc="-95" dirty="0" err="1">
                <a:solidFill>
                  <a:srgbClr val="292929"/>
                </a:solidFill>
                <a:latin typeface="Calibri" panose="020F0502020204030204" pitchFamily="34" charset="0"/>
                <a:cs typeface="Calibri" panose="020F0502020204030204" pitchFamily="34" charset="0"/>
              </a:rPr>
              <a:t>ship</a:t>
            </a:r>
            <a:r>
              <a:rPr lang="it-IT" sz="2400" spc="-95" dirty="0">
                <a:solidFill>
                  <a:srgbClr val="292929"/>
                </a:solidFill>
                <a:latin typeface="Calibri" panose="020F0502020204030204" pitchFamily="34" charset="0"/>
                <a:cs typeface="Calibri" panose="020F0502020204030204" pitchFamily="34" charset="0"/>
              </a:rPr>
              <a:t>. </a:t>
            </a:r>
            <a:endParaRPr sz="2400" spc="-95" dirty="0">
              <a:solidFill>
                <a:srgbClr val="292929"/>
              </a:solidFill>
              <a:latin typeface="Calibri" panose="020F0502020204030204" pitchFamily="34" charset="0"/>
              <a:cs typeface="Calibri" panose="020F050202020403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969" y="511302"/>
            <a:ext cx="10713618" cy="452120"/>
          </a:xfrm>
          <a:prstGeom prst="rect">
            <a:avLst/>
          </a:prstGeom>
        </p:spPr>
        <p:txBody>
          <a:bodyPr vert="horz" wrap="square" lIns="0" tIns="12065" rIns="0" bIns="0" rtlCol="0">
            <a:spAutoFit/>
          </a:bodyPr>
          <a:lstStyle/>
          <a:p>
            <a:pPr marL="12700">
              <a:lnSpc>
                <a:spcPct val="100000"/>
              </a:lnSpc>
              <a:spcBef>
                <a:spcPts val="95"/>
              </a:spcBef>
            </a:pPr>
            <a:r>
              <a:rPr sz="2800" spc="-185" dirty="0">
                <a:latin typeface="Abadi" panose="020B0604020104020204" pitchFamily="34" charset="0"/>
              </a:rPr>
              <a:t>Rank </a:t>
            </a:r>
            <a:r>
              <a:rPr sz="2800" spc="-55" dirty="0">
                <a:latin typeface="Abadi" panose="020B0604020104020204" pitchFamily="34" charset="0"/>
              </a:rPr>
              <a:t>Landing </a:t>
            </a:r>
            <a:r>
              <a:rPr sz="2800" spc="-110" dirty="0">
                <a:latin typeface="Abadi" panose="020B0604020104020204" pitchFamily="34" charset="0"/>
              </a:rPr>
              <a:t>Outcomes </a:t>
            </a:r>
            <a:r>
              <a:rPr sz="2800" spc="-100" dirty="0">
                <a:latin typeface="Abadi" panose="020B0604020104020204" pitchFamily="34" charset="0"/>
              </a:rPr>
              <a:t>Between </a:t>
            </a:r>
            <a:r>
              <a:rPr sz="2800" spc="105" dirty="0">
                <a:latin typeface="Abadi" panose="020B0604020104020204" pitchFamily="34" charset="0"/>
              </a:rPr>
              <a:t>2010-06-04 </a:t>
            </a:r>
            <a:r>
              <a:rPr sz="2800" spc="-85" dirty="0">
                <a:latin typeface="Abadi" panose="020B0604020104020204" pitchFamily="34" charset="0"/>
              </a:rPr>
              <a:t>and</a:t>
            </a:r>
            <a:r>
              <a:rPr sz="2800" spc="160" dirty="0">
                <a:latin typeface="Abadi" panose="020B0604020104020204" pitchFamily="34" charset="0"/>
              </a:rPr>
              <a:t> </a:t>
            </a:r>
            <a:r>
              <a:rPr sz="2800" spc="105" dirty="0">
                <a:latin typeface="Abadi" panose="020B0604020104020204" pitchFamily="34" charset="0"/>
              </a:rPr>
              <a:t>2017-03-20</a:t>
            </a:r>
            <a:endParaRPr sz="2800" dirty="0">
              <a:latin typeface="Abadi" panose="020B0604020104020204" pitchFamily="34" charset="0"/>
            </a:endParaRPr>
          </a:p>
        </p:txBody>
      </p:sp>
      <p:sp>
        <p:nvSpPr>
          <p:cNvPr id="3" name="object 3"/>
          <p:cNvSpPr txBox="1"/>
          <p:nvPr/>
        </p:nvSpPr>
        <p:spPr>
          <a:xfrm>
            <a:off x="848969" y="1713356"/>
            <a:ext cx="1446759" cy="381515"/>
          </a:xfrm>
          <a:prstGeom prst="rect">
            <a:avLst/>
          </a:prstGeom>
        </p:spPr>
        <p:txBody>
          <a:bodyPr vert="horz" wrap="square" lIns="0" tIns="12065" rIns="0" bIns="0" rtlCol="0">
            <a:spAutoFit/>
          </a:bodyPr>
          <a:lstStyle/>
          <a:p>
            <a:pPr marL="241300" marR="0" lvl="0" indent="-228600" algn="l" defTabSz="914400" rtl="0" eaLnBrk="1" fontAlgn="auto" latinLnBrk="0" hangingPunct="1">
              <a:lnSpc>
                <a:spcPct val="100000"/>
              </a:lnSpc>
              <a:spcBef>
                <a:spcPts val="95"/>
              </a:spcBef>
              <a:spcAft>
                <a:spcPts val="0"/>
              </a:spcAft>
              <a:buClrTx/>
              <a:buSzTx/>
              <a:buFontTx/>
              <a:buChar char="•"/>
              <a:tabLst>
                <a:tab pos="240665" algn="l"/>
                <a:tab pos="241300" algn="l"/>
              </a:tabLst>
              <a:defRPr/>
            </a:pPr>
            <a:r>
              <a:rPr sz="2400" dirty="0"/>
              <a:t>Query</a:t>
            </a:r>
          </a:p>
        </p:txBody>
      </p:sp>
      <p:sp>
        <p:nvSpPr>
          <p:cNvPr id="4" name="object 4"/>
          <p:cNvSpPr txBox="1"/>
          <p:nvPr/>
        </p:nvSpPr>
        <p:spPr>
          <a:xfrm>
            <a:off x="848969" y="3252978"/>
            <a:ext cx="1149998" cy="381515"/>
          </a:xfrm>
          <a:prstGeom prst="rect">
            <a:avLst/>
          </a:prstGeom>
        </p:spPr>
        <p:txBody>
          <a:bodyPr vert="horz" wrap="square" lIns="0" tIns="12065" rIns="0" bIns="0" rtlCol="0">
            <a:spAutoFit/>
          </a:bodyPr>
          <a:lstStyle/>
          <a:p>
            <a:pPr marL="241300" marR="0" lvl="0" indent="-228600" algn="l" defTabSz="914400" rtl="0" eaLnBrk="1" fontAlgn="auto" latinLnBrk="0" hangingPunct="1">
              <a:lnSpc>
                <a:spcPct val="100000"/>
              </a:lnSpc>
              <a:spcBef>
                <a:spcPts val="95"/>
              </a:spcBef>
              <a:spcAft>
                <a:spcPts val="0"/>
              </a:spcAft>
              <a:buClrTx/>
              <a:buSzTx/>
              <a:buFontTx/>
              <a:buChar char="•"/>
              <a:tabLst>
                <a:tab pos="240665" algn="l"/>
                <a:tab pos="241300" algn="l"/>
              </a:tabLst>
              <a:defRPr/>
            </a:pPr>
            <a:r>
              <a:rPr sz="2400" dirty="0"/>
              <a:t>Result</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25400" marR="0" lvl="0" indent="0" algn="l" defTabSz="914400" rtl="0" eaLnBrk="1" fontAlgn="auto" latinLnBrk="0" hangingPunct="1">
              <a:lnSpc>
                <a:spcPts val="1835"/>
              </a:lnSpc>
              <a:spcBef>
                <a:spcPts val="0"/>
              </a:spcBef>
              <a:spcAft>
                <a:spcPts val="0"/>
              </a:spcAft>
              <a:buClrTx/>
              <a:buSzTx/>
              <a:buFontTx/>
              <a:buNone/>
              <a:tabLst/>
              <a:defRPr/>
            </a:pPr>
            <a:fld id="{81D60167-4931-47E6-BA6A-407CBD079E47}" type="slidenum">
              <a:rPr kumimoji="0" sz="1600" b="0" i="0" u="none" strike="noStrike" kern="1200" cap="none" spc="70" normalizeH="0" baseline="0" noProof="0" dirty="0">
                <a:ln>
                  <a:noFill/>
                </a:ln>
                <a:solidFill>
                  <a:srgbClr val="1C7CDB"/>
                </a:solidFill>
                <a:effectLst/>
                <a:uLnTx/>
                <a:uFillTx/>
                <a:latin typeface="Arial"/>
                <a:ea typeface="+mn-ea"/>
                <a:cs typeface="Arial"/>
              </a:rPr>
              <a:pPr marL="25400" marR="0" lvl="0" indent="0" algn="l" defTabSz="914400" rtl="0" eaLnBrk="1" fontAlgn="auto" latinLnBrk="0" hangingPunct="1">
                <a:lnSpc>
                  <a:spcPts val="1835"/>
                </a:lnSpc>
                <a:spcBef>
                  <a:spcPts val="0"/>
                </a:spcBef>
                <a:spcAft>
                  <a:spcPts val="0"/>
                </a:spcAft>
                <a:buClrTx/>
                <a:buSzTx/>
                <a:buFontTx/>
                <a:buNone/>
                <a:tabLst/>
                <a:defRPr/>
              </a:pPr>
              <a:t>33</a:t>
            </a:fld>
            <a:endParaRPr kumimoji="0" sz="1600" b="0" i="0" u="none" strike="noStrike" kern="1200" cap="none" spc="70" normalizeH="0" baseline="0" noProof="0" dirty="0">
              <a:ln>
                <a:noFill/>
              </a:ln>
              <a:solidFill>
                <a:srgbClr val="1C7CDB"/>
              </a:solidFill>
              <a:effectLst/>
              <a:uLnTx/>
              <a:uFillTx/>
              <a:latin typeface="Arial"/>
              <a:ea typeface="+mn-ea"/>
              <a:cs typeface="Arial"/>
            </a:endParaRPr>
          </a:p>
        </p:txBody>
      </p:sp>
      <p:pic>
        <p:nvPicPr>
          <p:cNvPr id="9" name="Immagine 8">
            <a:extLst>
              <a:ext uri="{FF2B5EF4-FFF2-40B4-BE49-F238E27FC236}">
                <a16:creationId xmlns:a16="http://schemas.microsoft.com/office/drawing/2014/main" id="{0F45D958-B04C-8712-83A9-7A59FF2C4EE4}"/>
              </a:ext>
            </a:extLst>
          </p:cNvPr>
          <p:cNvPicPr>
            <a:picLocks noChangeAspect="1"/>
          </p:cNvPicPr>
          <p:nvPr/>
        </p:nvPicPr>
        <p:blipFill>
          <a:blip r:embed="rId2"/>
          <a:stretch>
            <a:fillRect/>
          </a:stretch>
        </p:blipFill>
        <p:spPr>
          <a:xfrm>
            <a:off x="940340" y="2142364"/>
            <a:ext cx="9293158" cy="373360"/>
          </a:xfrm>
          <a:prstGeom prst="rect">
            <a:avLst/>
          </a:prstGeom>
        </p:spPr>
      </p:pic>
      <p:sp>
        <p:nvSpPr>
          <p:cNvPr id="15" name="CasellaDiTesto 14">
            <a:extLst>
              <a:ext uri="{FF2B5EF4-FFF2-40B4-BE49-F238E27FC236}">
                <a16:creationId xmlns:a16="http://schemas.microsoft.com/office/drawing/2014/main" id="{3C939EE6-A159-8C51-79C4-7BC189853CD4}"/>
              </a:ext>
            </a:extLst>
          </p:cNvPr>
          <p:cNvSpPr txBox="1"/>
          <p:nvPr/>
        </p:nvSpPr>
        <p:spPr>
          <a:xfrm>
            <a:off x="6549959" y="3204661"/>
            <a:ext cx="4267199" cy="3639458"/>
          </a:xfrm>
          <a:prstGeom prst="rect">
            <a:avLst/>
          </a:prstGeom>
          <a:noFill/>
        </p:spPr>
        <p:txBody>
          <a:bodyPr wrap="square">
            <a:spAutoFit/>
          </a:bodyPr>
          <a:lstStyle/>
          <a:p>
            <a:pPr marL="241300" marR="0" lvl="0" indent="-228600" algn="l" defTabSz="914400" rtl="0" eaLnBrk="1" fontAlgn="auto" latinLnBrk="0" hangingPunct="1">
              <a:lnSpc>
                <a:spcPct val="100000"/>
              </a:lnSpc>
              <a:spcBef>
                <a:spcPts val="95"/>
              </a:spcBef>
              <a:spcAft>
                <a:spcPts val="0"/>
              </a:spcAft>
              <a:buClrTx/>
              <a:buSzTx/>
              <a:buFontTx/>
              <a:buChar char="•"/>
              <a:tabLst>
                <a:tab pos="240665" algn="l"/>
                <a:tab pos="241300" algn="l"/>
              </a:tabLst>
              <a:defRPr/>
            </a:pPr>
            <a:r>
              <a:rPr lang="en-US" sz="2400" spc="-95" dirty="0">
                <a:solidFill>
                  <a:srgbClr val="292929"/>
                </a:solidFill>
                <a:cs typeface="Calibri" panose="020F0502020204030204" pitchFamily="34" charset="0"/>
              </a:rPr>
              <a:t>Explanation</a:t>
            </a:r>
          </a:p>
          <a:p>
            <a:pPr marL="12700">
              <a:spcBef>
                <a:spcPts val="95"/>
              </a:spcBef>
              <a:tabLst>
                <a:tab pos="240665" algn="l"/>
                <a:tab pos="241300" algn="l"/>
              </a:tabLst>
              <a:defRPr/>
            </a:pPr>
            <a:r>
              <a:rPr lang="en-US" sz="2400" spc="-95" dirty="0">
                <a:solidFill>
                  <a:srgbClr val="292929"/>
                </a:solidFill>
                <a:cs typeface="Calibri" panose="020F0502020204030204" pitchFamily="34" charset="0"/>
              </a:rPr>
              <a:t> The query </a:t>
            </a:r>
            <a:r>
              <a:rPr lang="en-US" sz="2400" i="0" dirty="0">
                <a:effectLst/>
              </a:rPr>
              <a:t>Ranks the count of landing between the date 2010-06-04 and 2017-03-20, in descending order by using the count and grouping the result by the Landing Outcome within the desired time fra</a:t>
            </a:r>
            <a:r>
              <a:rPr lang="en-US" sz="2400" dirty="0"/>
              <a:t>me</a:t>
            </a:r>
            <a:r>
              <a:rPr lang="en-US" b="1" dirty="0">
                <a:latin typeface="system-ui"/>
              </a:rPr>
              <a:t>.</a:t>
            </a:r>
            <a:endParaRPr lang="en-US" b="1" i="0" dirty="0">
              <a:effectLst/>
              <a:latin typeface="system-ui"/>
            </a:endParaRPr>
          </a:p>
          <a:p>
            <a:pPr marL="12700">
              <a:spcBef>
                <a:spcPts val="95"/>
              </a:spcBef>
              <a:tabLst>
                <a:tab pos="240665" algn="l"/>
                <a:tab pos="241300" algn="l"/>
              </a:tabLst>
              <a:defRPr/>
            </a:pPr>
            <a:endParaRPr lang="it-IT" b="1" i="0" dirty="0">
              <a:effectLst/>
              <a:latin typeface="system-ui"/>
            </a:endParaRPr>
          </a:p>
          <a:p>
            <a:pPr marL="12700" marR="0" lvl="0" algn="l" defTabSz="914400" rtl="0" eaLnBrk="1" fontAlgn="auto" latinLnBrk="0" hangingPunct="1">
              <a:lnSpc>
                <a:spcPct val="100000"/>
              </a:lnSpc>
              <a:spcBef>
                <a:spcPts val="95"/>
              </a:spcBef>
              <a:spcAft>
                <a:spcPts val="0"/>
              </a:spcAft>
              <a:buClrTx/>
              <a:buSzTx/>
              <a:tabLst>
                <a:tab pos="240665" algn="l"/>
                <a:tab pos="241300" algn="l"/>
              </a:tabLst>
              <a:defRPr/>
            </a:pPr>
            <a:endParaRPr lang="en-US" sz="1800" spc="-95" dirty="0">
              <a:solidFill>
                <a:srgbClr val="292929"/>
              </a:solidFill>
              <a:latin typeface="Calibri" panose="020F0502020204030204" pitchFamily="34" charset="0"/>
              <a:cs typeface="Calibri" panose="020F0502020204030204" pitchFamily="34" charset="0"/>
            </a:endParaRPr>
          </a:p>
        </p:txBody>
      </p:sp>
      <p:pic>
        <p:nvPicPr>
          <p:cNvPr id="17" name="Immagine 16">
            <a:extLst>
              <a:ext uri="{FF2B5EF4-FFF2-40B4-BE49-F238E27FC236}">
                <a16:creationId xmlns:a16="http://schemas.microsoft.com/office/drawing/2014/main" id="{9964A27E-E512-8511-FF6F-E380A333BF08}"/>
              </a:ext>
            </a:extLst>
          </p:cNvPr>
          <p:cNvPicPr>
            <a:picLocks noChangeAspect="1"/>
          </p:cNvPicPr>
          <p:nvPr/>
        </p:nvPicPr>
        <p:blipFill>
          <a:blip r:embed="rId3"/>
          <a:stretch>
            <a:fillRect/>
          </a:stretch>
        </p:blipFill>
        <p:spPr>
          <a:xfrm>
            <a:off x="1018052" y="2524099"/>
            <a:ext cx="10713618" cy="294813"/>
          </a:xfrm>
          <a:prstGeom prst="rect">
            <a:avLst/>
          </a:prstGeom>
        </p:spPr>
      </p:pic>
      <p:pic>
        <p:nvPicPr>
          <p:cNvPr id="19" name="Immagine 18">
            <a:extLst>
              <a:ext uri="{FF2B5EF4-FFF2-40B4-BE49-F238E27FC236}">
                <a16:creationId xmlns:a16="http://schemas.microsoft.com/office/drawing/2014/main" id="{D1AB6811-E461-4091-6301-B95E3323DFD0}"/>
              </a:ext>
            </a:extLst>
          </p:cNvPr>
          <p:cNvPicPr>
            <a:picLocks noChangeAspect="1"/>
          </p:cNvPicPr>
          <p:nvPr/>
        </p:nvPicPr>
        <p:blipFill>
          <a:blip r:embed="rId4"/>
          <a:stretch>
            <a:fillRect/>
          </a:stretch>
        </p:blipFill>
        <p:spPr>
          <a:xfrm>
            <a:off x="1998967" y="3035030"/>
            <a:ext cx="3818173" cy="3684857"/>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820" y="504457"/>
            <a:ext cx="11846146"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dirty="0">
                <a:solidFill>
                  <a:srgbClr val="0B49CB"/>
                </a:solidFill>
                <a:latin typeface="Abadi"/>
              </a:rPr>
              <a:t>Folium Map of United States with all the Launch Sites marked</a:t>
            </a:r>
          </a:p>
        </p:txBody>
      </p:sp>
      <p:pic>
        <p:nvPicPr>
          <p:cNvPr id="6" name="Immagine 5">
            <a:extLst>
              <a:ext uri="{FF2B5EF4-FFF2-40B4-BE49-F238E27FC236}">
                <a16:creationId xmlns:a16="http://schemas.microsoft.com/office/drawing/2014/main" id="{EDBFCC86-69BF-83E3-570E-CCAC690F52DF}"/>
              </a:ext>
            </a:extLst>
          </p:cNvPr>
          <p:cNvPicPr>
            <a:picLocks noChangeAspect="1"/>
          </p:cNvPicPr>
          <p:nvPr/>
        </p:nvPicPr>
        <p:blipFill>
          <a:blip r:embed="rId3"/>
          <a:stretch>
            <a:fillRect/>
          </a:stretch>
        </p:blipFill>
        <p:spPr>
          <a:xfrm>
            <a:off x="77820" y="1498771"/>
            <a:ext cx="9669293" cy="5268044"/>
          </a:xfrm>
          <a:prstGeom prst="rect">
            <a:avLst/>
          </a:prstGeom>
        </p:spPr>
      </p:pic>
      <p:sp>
        <p:nvSpPr>
          <p:cNvPr id="7" name="CasellaDiTesto 6">
            <a:extLst>
              <a:ext uri="{FF2B5EF4-FFF2-40B4-BE49-F238E27FC236}">
                <a16:creationId xmlns:a16="http://schemas.microsoft.com/office/drawing/2014/main" id="{B153CFF7-F453-80E5-37DD-48660B8CF527}"/>
              </a:ext>
            </a:extLst>
          </p:cNvPr>
          <p:cNvSpPr txBox="1"/>
          <p:nvPr/>
        </p:nvSpPr>
        <p:spPr>
          <a:xfrm>
            <a:off x="9824935" y="1409793"/>
            <a:ext cx="2099031" cy="5170646"/>
          </a:xfrm>
          <a:prstGeom prst="rect">
            <a:avLst/>
          </a:prstGeom>
          <a:noFill/>
        </p:spPr>
        <p:txBody>
          <a:bodyPr wrap="square" rtlCol="0">
            <a:spAutoFit/>
          </a:bodyPr>
          <a:lstStyle/>
          <a:p>
            <a:pPr algn="l">
              <a:buFont typeface="Arial" panose="020B0604020202020204" pitchFamily="34" charset="0"/>
              <a:buChar char="•"/>
            </a:pPr>
            <a:r>
              <a:rPr lang="it-IT" sz="2400" dirty="0" err="1"/>
              <a:t>Findings</a:t>
            </a:r>
            <a:r>
              <a:rPr lang="it-IT" sz="2400" dirty="0"/>
              <a:t>: A</a:t>
            </a:r>
            <a:r>
              <a:rPr lang="en-US" sz="2400" b="0" i="0" dirty="0" err="1">
                <a:effectLst/>
              </a:rPr>
              <a:t>ll</a:t>
            </a:r>
            <a:r>
              <a:rPr lang="en-US" sz="2400" b="0" i="0" dirty="0">
                <a:effectLst/>
              </a:rPr>
              <a:t> launch sites are not close to the Equator line and they are all in very close proximity to the coast to reduce the payload costs involved in first stage landing on  land. </a:t>
            </a:r>
          </a:p>
          <a:p>
            <a:endParaRPr lang="it-IT" dirty="0"/>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pc="-114" dirty="0">
                <a:latin typeface="Abadi" panose="020B0604020104020204" pitchFamily="34" charset="0"/>
              </a:rPr>
              <a:t>Mark </a:t>
            </a:r>
            <a:r>
              <a:rPr lang="en-US" spc="-145" dirty="0">
                <a:latin typeface="Abadi" panose="020B0604020104020204" pitchFamily="34" charset="0"/>
              </a:rPr>
              <a:t>Success/Failed </a:t>
            </a:r>
            <a:r>
              <a:rPr lang="en-US" spc="-180" dirty="0">
                <a:latin typeface="Abadi" panose="020B0604020104020204" pitchFamily="34" charset="0"/>
              </a:rPr>
              <a:t>Launches </a:t>
            </a:r>
            <a:r>
              <a:rPr lang="en-US" spc="-100" dirty="0">
                <a:latin typeface="Abadi" panose="020B0604020104020204" pitchFamily="34" charset="0"/>
              </a:rPr>
              <a:t>For </a:t>
            </a:r>
            <a:r>
              <a:rPr lang="en-US" spc="-275" dirty="0">
                <a:latin typeface="Abadi" panose="020B0604020104020204" pitchFamily="34" charset="0"/>
              </a:rPr>
              <a:t>Each</a:t>
            </a:r>
            <a:r>
              <a:rPr lang="en-US" spc="165" dirty="0">
                <a:latin typeface="Abadi" panose="020B0604020104020204" pitchFamily="34" charset="0"/>
              </a:rPr>
              <a:t> </a:t>
            </a:r>
            <a:r>
              <a:rPr lang="en-US" spc="-125" dirty="0">
                <a:latin typeface="Abadi" panose="020B0604020104020204" pitchFamily="34" charset="0"/>
              </a:rPr>
              <a:t>Site</a:t>
            </a:r>
            <a:endParaRPr lang="en-US" dirty="0">
              <a:solidFill>
                <a:srgbClr val="0B49CB"/>
              </a:solidFill>
              <a:latin typeface="Abadi" panose="020B0604020104020204" pitchFamily="34" charset="0"/>
            </a:endParaRPr>
          </a:p>
        </p:txBody>
      </p:sp>
      <p:pic>
        <p:nvPicPr>
          <p:cNvPr id="4" name="Immagine 3">
            <a:extLst>
              <a:ext uri="{FF2B5EF4-FFF2-40B4-BE49-F238E27FC236}">
                <a16:creationId xmlns:a16="http://schemas.microsoft.com/office/drawing/2014/main" id="{A875EB3F-4849-92E1-E87E-3631989DCB49}"/>
              </a:ext>
            </a:extLst>
          </p:cNvPr>
          <p:cNvPicPr>
            <a:picLocks noChangeAspect="1"/>
          </p:cNvPicPr>
          <p:nvPr/>
        </p:nvPicPr>
        <p:blipFill>
          <a:blip r:embed="rId3"/>
          <a:stretch>
            <a:fillRect/>
          </a:stretch>
        </p:blipFill>
        <p:spPr>
          <a:xfrm>
            <a:off x="581228" y="1710749"/>
            <a:ext cx="2602923" cy="2416238"/>
          </a:xfrm>
          <a:prstGeom prst="rect">
            <a:avLst/>
          </a:prstGeom>
        </p:spPr>
      </p:pic>
      <p:sp>
        <p:nvSpPr>
          <p:cNvPr id="6" name="object 6">
            <a:extLst>
              <a:ext uri="{FF2B5EF4-FFF2-40B4-BE49-F238E27FC236}">
                <a16:creationId xmlns:a16="http://schemas.microsoft.com/office/drawing/2014/main" id="{2554C388-40C7-CAFA-30F5-2BC825073C9B}"/>
              </a:ext>
            </a:extLst>
          </p:cNvPr>
          <p:cNvSpPr txBox="1"/>
          <p:nvPr/>
        </p:nvSpPr>
        <p:spPr>
          <a:xfrm>
            <a:off x="581228" y="1389114"/>
            <a:ext cx="107061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KSC</a:t>
            </a:r>
            <a:r>
              <a:rPr sz="1800" spc="-50" dirty="0">
                <a:latin typeface="Calibri"/>
                <a:cs typeface="Calibri"/>
              </a:rPr>
              <a:t> </a:t>
            </a:r>
            <a:r>
              <a:rPr sz="1800" spc="-10" dirty="0">
                <a:latin typeface="Calibri"/>
                <a:cs typeface="Calibri"/>
              </a:rPr>
              <a:t>LC-39A</a:t>
            </a:r>
            <a:endParaRPr sz="1800" dirty="0">
              <a:latin typeface="Calibri"/>
              <a:cs typeface="Calibri"/>
            </a:endParaRPr>
          </a:p>
        </p:txBody>
      </p:sp>
      <p:sp>
        <p:nvSpPr>
          <p:cNvPr id="7" name="object 8">
            <a:extLst>
              <a:ext uri="{FF2B5EF4-FFF2-40B4-BE49-F238E27FC236}">
                <a16:creationId xmlns:a16="http://schemas.microsoft.com/office/drawing/2014/main" id="{BECD183C-1EE1-CD10-178C-12BA4C8F5EFF}"/>
              </a:ext>
            </a:extLst>
          </p:cNvPr>
          <p:cNvSpPr txBox="1"/>
          <p:nvPr/>
        </p:nvSpPr>
        <p:spPr>
          <a:xfrm>
            <a:off x="3445426" y="1365958"/>
            <a:ext cx="128333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CCAFS</a:t>
            </a:r>
            <a:r>
              <a:rPr sz="1800" spc="-50" dirty="0">
                <a:latin typeface="Calibri"/>
                <a:cs typeface="Calibri"/>
              </a:rPr>
              <a:t> </a:t>
            </a:r>
            <a:r>
              <a:rPr sz="1800" spc="-10" dirty="0">
                <a:latin typeface="Calibri"/>
                <a:cs typeface="Calibri"/>
              </a:rPr>
              <a:t>SLC-40</a:t>
            </a:r>
            <a:endParaRPr sz="1800" dirty="0">
              <a:latin typeface="Calibri"/>
              <a:cs typeface="Calibri"/>
            </a:endParaRPr>
          </a:p>
        </p:txBody>
      </p:sp>
      <p:pic>
        <p:nvPicPr>
          <p:cNvPr id="10" name="Immagine 9">
            <a:extLst>
              <a:ext uri="{FF2B5EF4-FFF2-40B4-BE49-F238E27FC236}">
                <a16:creationId xmlns:a16="http://schemas.microsoft.com/office/drawing/2014/main" id="{D3349F78-5C12-D981-D80E-9502C36C61DB}"/>
              </a:ext>
            </a:extLst>
          </p:cNvPr>
          <p:cNvPicPr>
            <a:picLocks noChangeAspect="1"/>
          </p:cNvPicPr>
          <p:nvPr/>
        </p:nvPicPr>
        <p:blipFill>
          <a:blip r:embed="rId4"/>
          <a:stretch>
            <a:fillRect/>
          </a:stretch>
        </p:blipFill>
        <p:spPr>
          <a:xfrm>
            <a:off x="3433902" y="1708290"/>
            <a:ext cx="2338155" cy="2416238"/>
          </a:xfrm>
          <a:prstGeom prst="rect">
            <a:avLst/>
          </a:prstGeom>
        </p:spPr>
      </p:pic>
      <p:pic>
        <p:nvPicPr>
          <p:cNvPr id="12" name="Immagine 11">
            <a:extLst>
              <a:ext uri="{FF2B5EF4-FFF2-40B4-BE49-F238E27FC236}">
                <a16:creationId xmlns:a16="http://schemas.microsoft.com/office/drawing/2014/main" id="{B02A480B-12F3-B5BA-A23B-A01F9E1F790A}"/>
              </a:ext>
            </a:extLst>
          </p:cNvPr>
          <p:cNvPicPr>
            <a:picLocks noChangeAspect="1"/>
          </p:cNvPicPr>
          <p:nvPr/>
        </p:nvPicPr>
        <p:blipFill>
          <a:blip r:embed="rId5"/>
          <a:stretch>
            <a:fillRect/>
          </a:stretch>
        </p:blipFill>
        <p:spPr>
          <a:xfrm>
            <a:off x="6030842" y="1682140"/>
            <a:ext cx="2574052" cy="2416239"/>
          </a:xfrm>
          <a:prstGeom prst="rect">
            <a:avLst/>
          </a:prstGeom>
        </p:spPr>
      </p:pic>
      <p:sp>
        <p:nvSpPr>
          <p:cNvPr id="13" name="object 7">
            <a:extLst>
              <a:ext uri="{FF2B5EF4-FFF2-40B4-BE49-F238E27FC236}">
                <a16:creationId xmlns:a16="http://schemas.microsoft.com/office/drawing/2014/main" id="{5C5CE0A2-EB01-8E98-A93C-1F6669AD030A}"/>
              </a:ext>
            </a:extLst>
          </p:cNvPr>
          <p:cNvSpPr txBox="1"/>
          <p:nvPr/>
        </p:nvSpPr>
        <p:spPr>
          <a:xfrm>
            <a:off x="6030842" y="1360857"/>
            <a:ext cx="117792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CCAFS</a:t>
            </a:r>
            <a:r>
              <a:rPr sz="1800" spc="-60" dirty="0">
                <a:latin typeface="Calibri"/>
                <a:cs typeface="Calibri"/>
              </a:rPr>
              <a:t> </a:t>
            </a:r>
            <a:r>
              <a:rPr sz="1800" spc="-10" dirty="0">
                <a:latin typeface="Calibri"/>
                <a:cs typeface="Calibri"/>
              </a:rPr>
              <a:t>LC-40</a:t>
            </a:r>
            <a:endParaRPr sz="1800" dirty="0">
              <a:latin typeface="Calibri"/>
              <a:cs typeface="Calibri"/>
            </a:endParaRPr>
          </a:p>
        </p:txBody>
      </p:sp>
      <p:pic>
        <p:nvPicPr>
          <p:cNvPr id="15" name="Immagine 14">
            <a:extLst>
              <a:ext uri="{FF2B5EF4-FFF2-40B4-BE49-F238E27FC236}">
                <a16:creationId xmlns:a16="http://schemas.microsoft.com/office/drawing/2014/main" id="{3208F656-4BB2-92DD-F34B-3B2051483366}"/>
              </a:ext>
            </a:extLst>
          </p:cNvPr>
          <p:cNvPicPr>
            <a:picLocks noChangeAspect="1"/>
          </p:cNvPicPr>
          <p:nvPr/>
        </p:nvPicPr>
        <p:blipFill>
          <a:blip r:embed="rId6"/>
          <a:stretch>
            <a:fillRect/>
          </a:stretch>
        </p:blipFill>
        <p:spPr>
          <a:xfrm>
            <a:off x="8961878" y="1675160"/>
            <a:ext cx="2489707" cy="2496191"/>
          </a:xfrm>
          <a:prstGeom prst="rect">
            <a:avLst/>
          </a:prstGeom>
        </p:spPr>
      </p:pic>
      <p:sp>
        <p:nvSpPr>
          <p:cNvPr id="18" name="object 5">
            <a:extLst>
              <a:ext uri="{FF2B5EF4-FFF2-40B4-BE49-F238E27FC236}">
                <a16:creationId xmlns:a16="http://schemas.microsoft.com/office/drawing/2014/main" id="{53F26051-4EE1-D298-32D6-A69E46B993B2}"/>
              </a:ext>
            </a:extLst>
          </p:cNvPr>
          <p:cNvSpPr txBox="1"/>
          <p:nvPr/>
        </p:nvSpPr>
        <p:spPr>
          <a:xfrm>
            <a:off x="8961878" y="1358399"/>
            <a:ext cx="1175385" cy="299720"/>
          </a:xfrm>
          <a:prstGeom prst="rect">
            <a:avLst/>
          </a:prstGeom>
        </p:spPr>
        <p:txBody>
          <a:bodyPr vert="horz" wrap="square" lIns="0" tIns="12700" rIns="0" bIns="0" rtlCol="0">
            <a:spAutoFit/>
          </a:bodyPr>
          <a:lstStyle/>
          <a:p>
            <a:pPr marL="12700">
              <a:lnSpc>
                <a:spcPct val="100000"/>
              </a:lnSpc>
              <a:spcBef>
                <a:spcPts val="100"/>
              </a:spcBef>
            </a:pPr>
            <a:r>
              <a:rPr sz="1800" spc="-25" dirty="0">
                <a:latin typeface="Calibri"/>
                <a:cs typeface="Calibri"/>
              </a:rPr>
              <a:t>VAFB</a:t>
            </a:r>
            <a:r>
              <a:rPr sz="1800" spc="-60" dirty="0">
                <a:latin typeface="Calibri"/>
                <a:cs typeface="Calibri"/>
              </a:rPr>
              <a:t> </a:t>
            </a:r>
            <a:r>
              <a:rPr sz="1800" spc="-10" dirty="0">
                <a:latin typeface="Calibri"/>
                <a:cs typeface="Calibri"/>
              </a:rPr>
              <a:t>SLC-4E</a:t>
            </a:r>
            <a:endParaRPr sz="1800" dirty="0">
              <a:latin typeface="Calibri"/>
              <a:cs typeface="Calibri"/>
            </a:endParaRPr>
          </a:p>
        </p:txBody>
      </p:sp>
      <p:sp>
        <p:nvSpPr>
          <p:cNvPr id="19" name="object 9">
            <a:extLst>
              <a:ext uri="{FF2B5EF4-FFF2-40B4-BE49-F238E27FC236}">
                <a16:creationId xmlns:a16="http://schemas.microsoft.com/office/drawing/2014/main" id="{92C4A9AD-7C1D-73B9-9065-BEE801F054B2}"/>
              </a:ext>
            </a:extLst>
          </p:cNvPr>
          <p:cNvSpPr txBox="1"/>
          <p:nvPr/>
        </p:nvSpPr>
        <p:spPr>
          <a:xfrm>
            <a:off x="533172" y="4586841"/>
            <a:ext cx="9088606" cy="751488"/>
          </a:xfrm>
          <a:prstGeom prst="rect">
            <a:avLst/>
          </a:prstGeom>
        </p:spPr>
        <p:txBody>
          <a:bodyPr vert="horz" wrap="square" lIns="0" tIns="12700" rIns="0" bIns="0" rtlCol="0">
            <a:spAutoFit/>
          </a:bodyPr>
          <a:lstStyle/>
          <a:p>
            <a:pPr marL="12700">
              <a:lnSpc>
                <a:spcPct val="100000"/>
              </a:lnSpc>
              <a:spcBef>
                <a:spcPts val="100"/>
              </a:spcBef>
            </a:pPr>
            <a:r>
              <a:rPr lang="it-IT" sz="2400" spc="-10" dirty="0" err="1">
                <a:latin typeface="Calibri"/>
                <a:cs typeface="Calibri"/>
              </a:rPr>
              <a:t>Findings</a:t>
            </a:r>
            <a:r>
              <a:rPr lang="it-IT" sz="2400" spc="-10" dirty="0">
                <a:latin typeface="Calibri"/>
                <a:cs typeface="Calibri"/>
              </a:rPr>
              <a:t>: </a:t>
            </a:r>
            <a:r>
              <a:rPr sz="2400" spc="-10" dirty="0">
                <a:latin typeface="Calibri"/>
                <a:cs typeface="Calibri"/>
              </a:rPr>
              <a:t>KSC </a:t>
            </a:r>
            <a:r>
              <a:rPr sz="2400" spc="-5" dirty="0">
                <a:latin typeface="Calibri"/>
                <a:cs typeface="Calibri"/>
              </a:rPr>
              <a:t>LC-39A </a:t>
            </a:r>
            <a:r>
              <a:rPr sz="2400" spc="-10" dirty="0">
                <a:latin typeface="Calibri"/>
                <a:cs typeface="Calibri"/>
              </a:rPr>
              <a:t>h</a:t>
            </a:r>
            <a:r>
              <a:rPr lang="it-IT" sz="2400" spc="-10" dirty="0" err="1">
                <a:latin typeface="Calibri"/>
                <a:cs typeface="Calibri"/>
              </a:rPr>
              <a:t>as</a:t>
            </a:r>
            <a:r>
              <a:rPr lang="it-IT" sz="2400" spc="-10" dirty="0">
                <a:latin typeface="Calibri"/>
                <a:cs typeface="Calibri"/>
              </a:rPr>
              <a:t> the </a:t>
            </a:r>
            <a:r>
              <a:rPr lang="it-IT" sz="2400" spc="-10" dirty="0" err="1">
                <a:latin typeface="Calibri"/>
                <a:cs typeface="Calibri"/>
              </a:rPr>
              <a:t>highest</a:t>
            </a:r>
            <a:r>
              <a:rPr lang="it-IT" sz="2400" spc="-10" dirty="0">
                <a:latin typeface="Calibri"/>
                <a:cs typeface="Calibri"/>
              </a:rPr>
              <a:t> </a:t>
            </a:r>
            <a:r>
              <a:rPr sz="2400" spc="-5" dirty="0">
                <a:latin typeface="Calibri"/>
                <a:cs typeface="Calibri"/>
              </a:rPr>
              <a:t>success</a:t>
            </a:r>
            <a:r>
              <a:rPr sz="2400" spc="70" dirty="0">
                <a:latin typeface="Calibri"/>
                <a:cs typeface="Calibri"/>
              </a:rPr>
              <a:t> </a:t>
            </a:r>
            <a:r>
              <a:rPr sz="2400" spc="-20" dirty="0">
                <a:latin typeface="Calibri"/>
                <a:cs typeface="Calibri"/>
              </a:rPr>
              <a:t>rate</a:t>
            </a:r>
            <a:r>
              <a:rPr lang="it-IT" sz="2400" spc="-20" dirty="0">
                <a:latin typeface="Calibri"/>
                <a:cs typeface="Calibri"/>
              </a:rPr>
              <a:t>; </a:t>
            </a:r>
            <a:r>
              <a:rPr lang="it-IT" sz="2400" spc="-10" dirty="0">
                <a:latin typeface="Calibri"/>
                <a:cs typeface="Calibri"/>
              </a:rPr>
              <a:t>the </a:t>
            </a:r>
            <a:r>
              <a:rPr lang="it-IT" sz="2400" spc="-10" dirty="0" err="1">
                <a:latin typeface="Calibri"/>
                <a:cs typeface="Calibri"/>
              </a:rPr>
              <a:t>others</a:t>
            </a:r>
            <a:r>
              <a:rPr lang="it-IT" sz="2400" spc="-10" dirty="0">
                <a:latin typeface="Calibri"/>
                <a:cs typeface="Calibri"/>
              </a:rPr>
              <a:t> </a:t>
            </a:r>
            <a:r>
              <a:rPr lang="it-IT" sz="2400" spc="-5" dirty="0" err="1">
                <a:latin typeface="Calibri"/>
                <a:cs typeface="Calibri"/>
              </a:rPr>
              <a:t>have</a:t>
            </a:r>
            <a:r>
              <a:rPr lang="it-IT" sz="2400" spc="-5" dirty="0">
                <a:latin typeface="Calibri"/>
                <a:cs typeface="Calibri"/>
              </a:rPr>
              <a:t> </a:t>
            </a:r>
            <a:r>
              <a:rPr lang="it-IT" sz="2400" spc="-5" dirty="0" err="1">
                <a:latin typeface="Calibri"/>
                <a:cs typeface="Calibri"/>
              </a:rPr>
              <a:t>relatively</a:t>
            </a:r>
            <a:r>
              <a:rPr lang="it-IT" sz="2400" spc="-5" dirty="0">
                <a:latin typeface="Calibri"/>
                <a:cs typeface="Calibri"/>
              </a:rPr>
              <a:t> low success rate.</a:t>
            </a:r>
            <a:endParaRPr sz="2400" dirty="0">
              <a:latin typeface="Calibri"/>
              <a:cs typeface="Calibri"/>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pc="-135" dirty="0">
                <a:latin typeface="Abadi" panose="020B0604020104020204" pitchFamily="34" charset="0"/>
              </a:rPr>
              <a:t>Distances </a:t>
            </a:r>
            <a:r>
              <a:rPr lang="en-US" spc="-130" dirty="0">
                <a:latin typeface="Abadi" panose="020B0604020104020204" pitchFamily="34" charset="0"/>
              </a:rPr>
              <a:t>Between</a:t>
            </a:r>
            <a:r>
              <a:rPr lang="en-US" spc="-160" dirty="0">
                <a:latin typeface="Abadi" panose="020B0604020104020204" pitchFamily="34" charset="0"/>
              </a:rPr>
              <a:t> </a:t>
            </a:r>
            <a:r>
              <a:rPr lang="en-US" spc="-165" dirty="0">
                <a:latin typeface="Abadi" panose="020B0604020104020204" pitchFamily="34" charset="0"/>
              </a:rPr>
              <a:t>Launch </a:t>
            </a:r>
            <a:r>
              <a:rPr lang="en-US" spc="-130" dirty="0">
                <a:latin typeface="Abadi" panose="020B0604020104020204" pitchFamily="34" charset="0"/>
              </a:rPr>
              <a:t>Sites </a:t>
            </a:r>
            <a:r>
              <a:rPr lang="en-US" spc="75" dirty="0">
                <a:latin typeface="Abadi" panose="020B0604020104020204" pitchFamily="34" charset="0"/>
              </a:rPr>
              <a:t>to </a:t>
            </a:r>
            <a:r>
              <a:rPr lang="en-US" spc="-85" dirty="0">
                <a:latin typeface="Abadi" panose="020B0604020104020204" pitchFamily="34" charset="0"/>
              </a:rPr>
              <a:t>Its</a:t>
            </a:r>
            <a:r>
              <a:rPr lang="en-US" spc="-355" dirty="0">
                <a:latin typeface="Abadi" panose="020B0604020104020204" pitchFamily="34" charset="0"/>
              </a:rPr>
              <a:t> </a:t>
            </a:r>
            <a:r>
              <a:rPr lang="en-US" spc="-85" dirty="0">
                <a:latin typeface="Abadi" panose="020B0604020104020204" pitchFamily="34" charset="0"/>
              </a:rPr>
              <a:t>Proximities</a:t>
            </a:r>
            <a:endParaRPr lang="en-US" dirty="0">
              <a:solidFill>
                <a:srgbClr val="0B49CB"/>
              </a:solidFill>
              <a:latin typeface="Abadi" panose="020B0604020104020204" pitchFamily="34" charset="0"/>
            </a:endParaRPr>
          </a:p>
        </p:txBody>
      </p:sp>
      <p:pic>
        <p:nvPicPr>
          <p:cNvPr id="4" name="Immagine 3">
            <a:extLst>
              <a:ext uri="{FF2B5EF4-FFF2-40B4-BE49-F238E27FC236}">
                <a16:creationId xmlns:a16="http://schemas.microsoft.com/office/drawing/2014/main" id="{DF95B21F-5BCC-B756-9619-5371E363AD60}"/>
              </a:ext>
            </a:extLst>
          </p:cNvPr>
          <p:cNvPicPr>
            <a:picLocks noChangeAspect="1"/>
          </p:cNvPicPr>
          <p:nvPr/>
        </p:nvPicPr>
        <p:blipFill>
          <a:blip r:embed="rId3"/>
          <a:stretch>
            <a:fillRect/>
          </a:stretch>
        </p:blipFill>
        <p:spPr>
          <a:xfrm>
            <a:off x="770011" y="1116120"/>
            <a:ext cx="9631617" cy="3855719"/>
          </a:xfrm>
          <a:prstGeom prst="rect">
            <a:avLst/>
          </a:prstGeom>
        </p:spPr>
      </p:pic>
      <p:sp>
        <p:nvSpPr>
          <p:cNvPr id="6" name="object 9">
            <a:extLst>
              <a:ext uri="{FF2B5EF4-FFF2-40B4-BE49-F238E27FC236}">
                <a16:creationId xmlns:a16="http://schemas.microsoft.com/office/drawing/2014/main" id="{ED1A0CB8-86AA-FD83-D6E2-7C863697BA03}"/>
              </a:ext>
            </a:extLst>
          </p:cNvPr>
          <p:cNvSpPr txBox="1"/>
          <p:nvPr/>
        </p:nvSpPr>
        <p:spPr>
          <a:xfrm>
            <a:off x="734028" y="5253230"/>
            <a:ext cx="9088606" cy="1120820"/>
          </a:xfrm>
          <a:prstGeom prst="rect">
            <a:avLst/>
          </a:prstGeom>
        </p:spPr>
        <p:txBody>
          <a:bodyPr vert="horz" wrap="square" lIns="0" tIns="12700" rIns="0" bIns="0" rtlCol="0">
            <a:spAutoFit/>
          </a:bodyPr>
          <a:lstStyle/>
          <a:p>
            <a:pPr marL="12700">
              <a:lnSpc>
                <a:spcPct val="100000"/>
              </a:lnSpc>
              <a:spcBef>
                <a:spcPts val="100"/>
              </a:spcBef>
            </a:pPr>
            <a:r>
              <a:rPr lang="it-IT" sz="2400" spc="-10" dirty="0" err="1">
                <a:latin typeface="Calibri"/>
                <a:cs typeface="Calibri"/>
              </a:rPr>
              <a:t>Findings</a:t>
            </a:r>
            <a:r>
              <a:rPr lang="it-IT" sz="2400" spc="-10" dirty="0">
                <a:latin typeface="Calibri"/>
                <a:cs typeface="Calibri"/>
              </a:rPr>
              <a:t>: </a:t>
            </a:r>
            <a:r>
              <a:rPr lang="it-IT" sz="2400" spc="-10" dirty="0" err="1">
                <a:latin typeface="Calibri"/>
                <a:cs typeface="Calibri"/>
              </a:rPr>
              <a:t>Launch</a:t>
            </a:r>
            <a:r>
              <a:rPr lang="it-IT" sz="2400" spc="-10" dirty="0">
                <a:latin typeface="Calibri"/>
                <a:cs typeface="Calibri"/>
              </a:rPr>
              <a:t> </a:t>
            </a:r>
            <a:r>
              <a:rPr lang="it-IT" sz="2400" spc="-10" dirty="0" err="1">
                <a:latin typeface="Calibri"/>
                <a:cs typeface="Calibri"/>
              </a:rPr>
              <a:t>sites</a:t>
            </a:r>
            <a:r>
              <a:rPr lang="it-IT" sz="2400" spc="-10" dirty="0">
                <a:latin typeface="Calibri"/>
                <a:cs typeface="Calibri"/>
              </a:rPr>
              <a:t> are in close </a:t>
            </a:r>
            <a:r>
              <a:rPr lang="it-IT" sz="2400" spc="-10" dirty="0" err="1">
                <a:latin typeface="Calibri"/>
                <a:cs typeface="Calibri"/>
              </a:rPr>
              <a:t>proximity</a:t>
            </a:r>
            <a:r>
              <a:rPr lang="it-IT" sz="2400" spc="-10" dirty="0">
                <a:latin typeface="Calibri"/>
                <a:cs typeface="Calibri"/>
              </a:rPr>
              <a:t> to the </a:t>
            </a:r>
            <a:r>
              <a:rPr lang="it-IT" sz="2400" spc="-10" dirty="0" err="1">
                <a:latin typeface="Calibri"/>
                <a:cs typeface="Calibri"/>
              </a:rPr>
              <a:t>coastline</a:t>
            </a:r>
            <a:r>
              <a:rPr lang="it-IT" sz="2400" spc="-10" dirty="0">
                <a:latin typeface="Calibri"/>
                <a:cs typeface="Calibri"/>
              </a:rPr>
              <a:t> </a:t>
            </a:r>
            <a:r>
              <a:rPr lang="it-IT" sz="2400" spc="-10" dirty="0" err="1">
                <a:latin typeface="Calibri"/>
                <a:cs typeface="Calibri"/>
              </a:rPr>
              <a:t>but</a:t>
            </a:r>
            <a:r>
              <a:rPr lang="it-IT" sz="2400" spc="-10" dirty="0">
                <a:latin typeface="Calibri"/>
                <a:cs typeface="Calibri"/>
              </a:rPr>
              <a:t> </a:t>
            </a:r>
            <a:r>
              <a:rPr lang="it-IT" sz="2400" spc="-10" dirty="0" err="1">
                <a:latin typeface="Calibri"/>
                <a:cs typeface="Calibri"/>
              </a:rPr>
              <a:t>not</a:t>
            </a:r>
            <a:r>
              <a:rPr lang="it-IT" sz="2400" spc="-10" dirty="0">
                <a:latin typeface="Calibri"/>
                <a:cs typeface="Calibri"/>
              </a:rPr>
              <a:t> to railways </a:t>
            </a:r>
            <a:r>
              <a:rPr lang="it-IT" sz="2400" spc="-10" dirty="0" err="1">
                <a:latin typeface="Calibri"/>
                <a:cs typeface="Calibri"/>
              </a:rPr>
              <a:t>nor</a:t>
            </a:r>
            <a:r>
              <a:rPr lang="it-IT" sz="2400" spc="-10" dirty="0">
                <a:latin typeface="Calibri"/>
                <a:cs typeface="Calibri"/>
              </a:rPr>
              <a:t> </a:t>
            </a:r>
            <a:r>
              <a:rPr lang="it-IT" sz="2400" spc="-10" dirty="0" err="1">
                <a:latin typeface="Calibri"/>
                <a:cs typeface="Calibri"/>
              </a:rPr>
              <a:t>highways</a:t>
            </a:r>
            <a:r>
              <a:rPr lang="it-IT" sz="2400" spc="-10" dirty="0">
                <a:latin typeface="Calibri"/>
                <a:cs typeface="Calibri"/>
              </a:rPr>
              <a:t>. </a:t>
            </a:r>
            <a:r>
              <a:rPr lang="it-IT" sz="2400" spc="-10" dirty="0" err="1">
                <a:latin typeface="Calibri"/>
                <a:cs typeface="Calibri"/>
              </a:rPr>
              <a:t>Additionally</a:t>
            </a:r>
            <a:r>
              <a:rPr lang="it-IT" sz="2400" spc="-10" dirty="0">
                <a:latin typeface="Calibri"/>
                <a:cs typeface="Calibri"/>
              </a:rPr>
              <a:t> </a:t>
            </a:r>
            <a:r>
              <a:rPr lang="it-IT" sz="2400" spc="-10" dirty="0" err="1">
                <a:latin typeface="Calibri"/>
                <a:cs typeface="Calibri"/>
              </a:rPr>
              <a:t>they</a:t>
            </a:r>
            <a:r>
              <a:rPr lang="it-IT" sz="2400" spc="-10" dirty="0">
                <a:latin typeface="Calibri"/>
                <a:cs typeface="Calibri"/>
              </a:rPr>
              <a:t> </a:t>
            </a:r>
            <a:r>
              <a:rPr lang="it-IT" sz="2400" spc="-10" dirty="0" err="1">
                <a:latin typeface="Calibri"/>
                <a:cs typeface="Calibri"/>
              </a:rPr>
              <a:t>keep</a:t>
            </a:r>
            <a:r>
              <a:rPr lang="it-IT" sz="2400" spc="-10" dirty="0">
                <a:latin typeface="Calibri"/>
                <a:cs typeface="Calibri"/>
              </a:rPr>
              <a:t> </a:t>
            </a:r>
            <a:r>
              <a:rPr lang="it-IT" sz="2400" spc="-10" dirty="0" err="1">
                <a:latin typeface="Calibri"/>
                <a:cs typeface="Calibri"/>
              </a:rPr>
              <a:t>certain</a:t>
            </a:r>
            <a:r>
              <a:rPr lang="it-IT" sz="2400" spc="-10" dirty="0">
                <a:latin typeface="Calibri"/>
                <a:cs typeface="Calibri"/>
              </a:rPr>
              <a:t> </a:t>
            </a:r>
            <a:r>
              <a:rPr lang="it-IT" sz="2400" spc="-10" dirty="0" err="1">
                <a:latin typeface="Calibri"/>
                <a:cs typeface="Calibri"/>
              </a:rPr>
              <a:t>distance</a:t>
            </a:r>
            <a:r>
              <a:rPr lang="it-IT" sz="2400" spc="-10" dirty="0">
                <a:latin typeface="Calibri"/>
                <a:cs typeface="Calibri"/>
              </a:rPr>
              <a:t> </a:t>
            </a:r>
            <a:r>
              <a:rPr lang="it-IT" sz="2400" spc="-10" dirty="0" err="1">
                <a:latin typeface="Calibri"/>
                <a:cs typeface="Calibri"/>
              </a:rPr>
              <a:t>away</a:t>
            </a:r>
            <a:r>
              <a:rPr lang="it-IT" sz="2400" spc="-10" dirty="0">
                <a:latin typeface="Calibri"/>
                <a:cs typeface="Calibri"/>
              </a:rPr>
              <a:t> from cities.</a:t>
            </a:r>
            <a:endParaRPr sz="2400" dirty="0">
              <a:latin typeface="Calibri"/>
              <a:cs typeface="Calibri"/>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pc="-90" dirty="0">
                <a:latin typeface="Abadi" panose="020B0604020104020204" pitchFamily="34" charset="0"/>
              </a:rPr>
              <a:t>Total </a:t>
            </a:r>
            <a:r>
              <a:rPr lang="en-US" spc="-250" dirty="0">
                <a:latin typeface="Abadi" panose="020B0604020104020204" pitchFamily="34" charset="0"/>
              </a:rPr>
              <a:t>Success </a:t>
            </a:r>
            <a:r>
              <a:rPr lang="en-US" spc="-175" dirty="0">
                <a:latin typeface="Abadi" panose="020B0604020104020204" pitchFamily="34" charset="0"/>
              </a:rPr>
              <a:t>Launches </a:t>
            </a:r>
            <a:r>
              <a:rPr lang="en-US" spc="-95" dirty="0">
                <a:latin typeface="Abadi" panose="020B0604020104020204" pitchFamily="34" charset="0"/>
              </a:rPr>
              <a:t>For </a:t>
            </a:r>
            <a:r>
              <a:rPr lang="en-US" spc="-10" dirty="0">
                <a:latin typeface="Abadi" panose="020B0604020104020204" pitchFamily="34" charset="0"/>
              </a:rPr>
              <a:t>All</a:t>
            </a:r>
            <a:r>
              <a:rPr lang="en-US" spc="-595" dirty="0">
                <a:latin typeface="Abadi" panose="020B0604020104020204" pitchFamily="34" charset="0"/>
              </a:rPr>
              <a:t> </a:t>
            </a:r>
            <a:r>
              <a:rPr lang="en-US" spc="-145" dirty="0">
                <a:latin typeface="Abadi" panose="020B0604020104020204" pitchFamily="34" charset="0"/>
              </a:rPr>
              <a:t>Sites</a:t>
            </a:r>
            <a:endParaRPr lang="en-US" dirty="0">
              <a:solidFill>
                <a:srgbClr val="0B49CB"/>
              </a:solidFill>
              <a:latin typeface="Abadi" panose="020B0604020104020204" pitchFamily="34" charset="0"/>
            </a:endParaRPr>
          </a:p>
        </p:txBody>
      </p:sp>
      <p:sp>
        <p:nvSpPr>
          <p:cNvPr id="6" name="object 9">
            <a:extLst>
              <a:ext uri="{FF2B5EF4-FFF2-40B4-BE49-F238E27FC236}">
                <a16:creationId xmlns:a16="http://schemas.microsoft.com/office/drawing/2014/main" id="{6ABC6097-73B5-82BD-4183-3E3F75B50F5E}"/>
              </a:ext>
            </a:extLst>
          </p:cNvPr>
          <p:cNvSpPr txBox="1"/>
          <p:nvPr/>
        </p:nvSpPr>
        <p:spPr>
          <a:xfrm>
            <a:off x="358070" y="5664136"/>
            <a:ext cx="10245075" cy="764312"/>
          </a:xfrm>
          <a:prstGeom prst="rect">
            <a:avLst/>
          </a:prstGeom>
        </p:spPr>
        <p:txBody>
          <a:bodyPr vert="horz" wrap="square" lIns="0" tIns="12700" rIns="0" bIns="0" rtlCol="0">
            <a:spAutoFit/>
          </a:bodyPr>
          <a:lstStyle/>
          <a:p>
            <a:pPr marL="12700">
              <a:lnSpc>
                <a:spcPct val="100000"/>
              </a:lnSpc>
              <a:spcBef>
                <a:spcPts val="100"/>
              </a:spcBef>
            </a:pPr>
            <a:r>
              <a:rPr lang="it-IT" sz="2400" spc="-10" dirty="0" err="1">
                <a:latin typeface="Calibri"/>
                <a:cs typeface="Calibri"/>
              </a:rPr>
              <a:t>Findings</a:t>
            </a:r>
            <a:r>
              <a:rPr lang="it-IT" sz="2400" spc="-10" dirty="0">
                <a:latin typeface="Calibri"/>
                <a:cs typeface="Calibri"/>
              </a:rPr>
              <a:t>: </a:t>
            </a:r>
            <a:r>
              <a:rPr lang="en-US" sz="2400" spc="-10" dirty="0">
                <a:latin typeface="Calibri"/>
                <a:cs typeface="Calibri"/>
              </a:rPr>
              <a:t>KSC </a:t>
            </a:r>
            <a:r>
              <a:rPr lang="en-US" sz="2400" spc="-5" dirty="0">
                <a:latin typeface="Calibri"/>
                <a:cs typeface="Calibri"/>
              </a:rPr>
              <a:t>LC-39A has both </a:t>
            </a:r>
            <a:r>
              <a:rPr lang="en-US" sz="2400" dirty="0">
                <a:latin typeface="Calibri"/>
                <a:cs typeface="Calibri"/>
              </a:rPr>
              <a:t>the </a:t>
            </a:r>
            <a:r>
              <a:rPr lang="en-US" sz="2400" spc="-5" dirty="0">
                <a:latin typeface="Calibri"/>
                <a:cs typeface="Calibri"/>
              </a:rPr>
              <a:t>highest </a:t>
            </a:r>
            <a:r>
              <a:rPr lang="en-US" sz="2400" dirty="0">
                <a:latin typeface="Calibri"/>
                <a:cs typeface="Calibri"/>
              </a:rPr>
              <a:t>launch success rate (41,7%) and the </a:t>
            </a:r>
            <a:r>
              <a:rPr lang="it-IT" sz="2400" dirty="0" err="1">
                <a:latin typeface="Calibri"/>
                <a:cs typeface="Calibri"/>
              </a:rPr>
              <a:t>largest</a:t>
            </a:r>
            <a:r>
              <a:rPr lang="it-IT" sz="2400" dirty="0">
                <a:latin typeface="Calibri"/>
                <a:cs typeface="Calibri"/>
              </a:rPr>
              <a:t> </a:t>
            </a:r>
            <a:r>
              <a:rPr lang="it-IT" sz="2400" dirty="0" err="1">
                <a:latin typeface="Calibri"/>
                <a:cs typeface="Calibri"/>
              </a:rPr>
              <a:t>successful</a:t>
            </a:r>
            <a:r>
              <a:rPr lang="it-IT" sz="2400" dirty="0">
                <a:latin typeface="Calibri"/>
                <a:cs typeface="Calibri"/>
              </a:rPr>
              <a:t> </a:t>
            </a:r>
            <a:r>
              <a:rPr lang="it-IT" sz="2400" dirty="0" err="1">
                <a:latin typeface="Calibri"/>
                <a:cs typeface="Calibri"/>
              </a:rPr>
              <a:t>launches</a:t>
            </a:r>
            <a:r>
              <a:rPr lang="it-IT" sz="2400" dirty="0">
                <a:latin typeface="Calibri"/>
                <a:cs typeface="Calibri"/>
              </a:rPr>
              <a:t> (10)</a:t>
            </a:r>
            <a:endParaRPr sz="2400" dirty="0">
              <a:latin typeface="Calibri"/>
              <a:cs typeface="Calibri"/>
            </a:endParaRPr>
          </a:p>
        </p:txBody>
      </p:sp>
      <p:pic>
        <p:nvPicPr>
          <p:cNvPr id="7" name="Immagine 6">
            <a:extLst>
              <a:ext uri="{FF2B5EF4-FFF2-40B4-BE49-F238E27FC236}">
                <a16:creationId xmlns:a16="http://schemas.microsoft.com/office/drawing/2014/main" id="{AEC21DDA-7507-BE92-120A-E40CAD1411BA}"/>
              </a:ext>
            </a:extLst>
          </p:cNvPr>
          <p:cNvPicPr>
            <a:picLocks noChangeAspect="1"/>
          </p:cNvPicPr>
          <p:nvPr/>
        </p:nvPicPr>
        <p:blipFill>
          <a:blip r:embed="rId3"/>
          <a:stretch>
            <a:fillRect/>
          </a:stretch>
        </p:blipFill>
        <p:spPr>
          <a:xfrm>
            <a:off x="360966" y="1290758"/>
            <a:ext cx="11097006" cy="3808883"/>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063991" y="1846978"/>
            <a:ext cx="9116328" cy="44723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40665" indent="-227965">
              <a:lnSpc>
                <a:spcPct val="100000"/>
              </a:lnSpc>
              <a:spcBef>
                <a:spcPts val="1580"/>
              </a:spcBef>
              <a:buChar char="•"/>
              <a:tabLst>
                <a:tab pos="240665" algn="l"/>
                <a:tab pos="241300" algn="l"/>
              </a:tabLst>
            </a:pPr>
            <a:r>
              <a:rPr lang="en-US" sz="2000" spc="-50" dirty="0">
                <a:solidFill>
                  <a:srgbClr val="292929"/>
                </a:solidFill>
                <a:latin typeface="+mn-lt"/>
                <a:cs typeface="Arial"/>
              </a:rPr>
              <a:t>Project </a:t>
            </a:r>
            <a:r>
              <a:rPr lang="en-US" sz="2000" spc="-40" dirty="0">
                <a:solidFill>
                  <a:srgbClr val="292929"/>
                </a:solidFill>
                <a:latin typeface="+mn-lt"/>
                <a:cs typeface="Arial"/>
              </a:rPr>
              <a:t>background </a:t>
            </a:r>
            <a:r>
              <a:rPr lang="en-US" sz="2000" spc="-70" dirty="0">
                <a:solidFill>
                  <a:srgbClr val="292929"/>
                </a:solidFill>
                <a:latin typeface="+mn-lt"/>
                <a:cs typeface="Arial"/>
              </a:rPr>
              <a:t>and</a:t>
            </a:r>
            <a:r>
              <a:rPr lang="en-US" sz="2000" spc="235" dirty="0">
                <a:solidFill>
                  <a:srgbClr val="292929"/>
                </a:solidFill>
                <a:latin typeface="+mn-lt"/>
                <a:cs typeface="Arial"/>
              </a:rPr>
              <a:t> </a:t>
            </a:r>
            <a:r>
              <a:rPr lang="en-US" sz="2000" spc="-40" dirty="0">
                <a:solidFill>
                  <a:srgbClr val="292929"/>
                </a:solidFill>
                <a:latin typeface="+mn-lt"/>
                <a:cs typeface="Arial"/>
              </a:rPr>
              <a:t>context</a:t>
            </a:r>
            <a:endParaRPr lang="en-US" sz="2000" dirty="0">
              <a:latin typeface="+mn-lt"/>
              <a:cs typeface="Arial"/>
            </a:endParaRPr>
          </a:p>
          <a:p>
            <a:pPr marL="469265" marR="5080">
              <a:lnSpc>
                <a:spcPct val="90000"/>
              </a:lnSpc>
              <a:spcBef>
                <a:spcPts val="1430"/>
              </a:spcBef>
            </a:pPr>
            <a:r>
              <a:rPr lang="en-US" sz="2000" spc="-85" dirty="0">
                <a:solidFill>
                  <a:srgbClr val="292929"/>
                </a:solidFill>
                <a:latin typeface="+mn-lt"/>
                <a:cs typeface="Arial"/>
              </a:rPr>
              <a:t>The commercial space age is here and so many companies are working to make space travel affordable for everyone</a:t>
            </a:r>
            <a:r>
              <a:rPr lang="en-US" sz="2000" dirty="0">
                <a:latin typeface="+mn-lt"/>
              </a:rPr>
              <a:t>. </a:t>
            </a:r>
            <a:r>
              <a:rPr lang="en-US" sz="2000" spc="-120" dirty="0">
                <a:solidFill>
                  <a:srgbClr val="292929"/>
                </a:solidFill>
                <a:latin typeface="+mn-lt"/>
                <a:cs typeface="Arial"/>
              </a:rPr>
              <a:t>Likely the most successful is SpaceX that </a:t>
            </a:r>
            <a:r>
              <a:rPr lang="en-US" sz="2000" spc="-50" dirty="0">
                <a:solidFill>
                  <a:srgbClr val="292929"/>
                </a:solidFill>
                <a:latin typeface="+mn-lt"/>
                <a:cs typeface="Arial"/>
              </a:rPr>
              <a:t>advertises </a:t>
            </a:r>
            <a:r>
              <a:rPr lang="en-US" sz="2000" spc="-70" dirty="0">
                <a:solidFill>
                  <a:srgbClr val="292929"/>
                </a:solidFill>
                <a:latin typeface="+mn-lt"/>
                <a:cs typeface="Arial"/>
              </a:rPr>
              <a:t>Falcon </a:t>
            </a:r>
            <a:r>
              <a:rPr lang="en-US" sz="2000" spc="85" dirty="0">
                <a:solidFill>
                  <a:srgbClr val="292929"/>
                </a:solidFill>
                <a:latin typeface="+mn-lt"/>
                <a:cs typeface="Arial"/>
              </a:rPr>
              <a:t>9 </a:t>
            </a:r>
            <a:r>
              <a:rPr lang="en-US" sz="2000" spc="-25" dirty="0">
                <a:solidFill>
                  <a:srgbClr val="292929"/>
                </a:solidFill>
                <a:latin typeface="+mn-lt"/>
                <a:cs typeface="Arial"/>
              </a:rPr>
              <a:t>rocket </a:t>
            </a:r>
            <a:r>
              <a:rPr lang="en-US" sz="2000" spc="-70" dirty="0">
                <a:solidFill>
                  <a:srgbClr val="292929"/>
                </a:solidFill>
                <a:latin typeface="+mn-lt"/>
                <a:cs typeface="Arial"/>
              </a:rPr>
              <a:t>launches </a:t>
            </a:r>
            <a:r>
              <a:rPr lang="en-US" sz="2000" spc="-30" dirty="0">
                <a:solidFill>
                  <a:srgbClr val="292929"/>
                </a:solidFill>
                <a:latin typeface="+mn-lt"/>
                <a:cs typeface="Arial"/>
              </a:rPr>
              <a:t>on </a:t>
            </a:r>
            <a:r>
              <a:rPr lang="en-US" sz="2000" spc="-5" dirty="0">
                <a:solidFill>
                  <a:srgbClr val="292929"/>
                </a:solidFill>
                <a:latin typeface="+mn-lt"/>
                <a:cs typeface="Arial"/>
              </a:rPr>
              <a:t>its </a:t>
            </a:r>
            <a:r>
              <a:rPr lang="en-US" sz="2000" spc="-40" dirty="0">
                <a:solidFill>
                  <a:srgbClr val="292929"/>
                </a:solidFill>
                <a:latin typeface="+mn-lt"/>
                <a:cs typeface="Arial"/>
              </a:rPr>
              <a:t>website </a:t>
            </a:r>
            <a:r>
              <a:rPr lang="en-US" sz="2000" dirty="0">
                <a:solidFill>
                  <a:srgbClr val="292929"/>
                </a:solidFill>
                <a:latin typeface="+mn-lt"/>
                <a:cs typeface="Arial"/>
              </a:rPr>
              <a:t>with </a:t>
            </a:r>
            <a:r>
              <a:rPr lang="en-US" sz="2000" spc="-120" dirty="0">
                <a:solidFill>
                  <a:srgbClr val="292929"/>
                </a:solidFill>
                <a:latin typeface="+mn-lt"/>
                <a:cs typeface="Arial"/>
              </a:rPr>
              <a:t>a </a:t>
            </a:r>
            <a:r>
              <a:rPr lang="en-US" sz="2000" spc="-40" dirty="0">
                <a:solidFill>
                  <a:srgbClr val="292929"/>
                </a:solidFill>
                <a:latin typeface="+mn-lt"/>
                <a:cs typeface="Arial"/>
              </a:rPr>
              <a:t>cost </a:t>
            </a:r>
            <a:r>
              <a:rPr lang="en-US" sz="2000" spc="-5" dirty="0">
                <a:solidFill>
                  <a:srgbClr val="292929"/>
                </a:solidFill>
                <a:latin typeface="+mn-lt"/>
                <a:cs typeface="Arial"/>
              </a:rPr>
              <a:t>of </a:t>
            </a:r>
            <a:r>
              <a:rPr lang="en-US" sz="2000" spc="85" dirty="0">
                <a:solidFill>
                  <a:srgbClr val="292929"/>
                </a:solidFill>
                <a:latin typeface="+mn-lt"/>
                <a:cs typeface="Arial"/>
              </a:rPr>
              <a:t>62 </a:t>
            </a:r>
            <a:r>
              <a:rPr lang="en-US" sz="2000" spc="-5" dirty="0">
                <a:solidFill>
                  <a:srgbClr val="292929"/>
                </a:solidFill>
                <a:latin typeface="+mn-lt"/>
                <a:cs typeface="Arial"/>
              </a:rPr>
              <a:t>million </a:t>
            </a:r>
            <a:r>
              <a:rPr lang="en-US" sz="2000" spc="-30" dirty="0">
                <a:solidFill>
                  <a:srgbClr val="292929"/>
                </a:solidFill>
                <a:latin typeface="+mn-lt"/>
                <a:cs typeface="Arial"/>
              </a:rPr>
              <a:t>dollars whereas </a:t>
            </a:r>
            <a:r>
              <a:rPr lang="en-US" sz="2000" spc="-15" dirty="0">
                <a:solidFill>
                  <a:srgbClr val="292929"/>
                </a:solidFill>
                <a:latin typeface="+mn-lt"/>
                <a:cs typeface="Arial"/>
              </a:rPr>
              <a:t>other </a:t>
            </a:r>
            <a:r>
              <a:rPr lang="en-US" sz="2000" spc="-25" dirty="0">
                <a:solidFill>
                  <a:srgbClr val="292929"/>
                </a:solidFill>
                <a:latin typeface="+mn-lt"/>
                <a:cs typeface="Arial"/>
              </a:rPr>
              <a:t>providers </a:t>
            </a:r>
            <a:r>
              <a:rPr lang="en-US" sz="2000" spc="-40" dirty="0">
                <a:solidFill>
                  <a:srgbClr val="292929"/>
                </a:solidFill>
                <a:latin typeface="+mn-lt"/>
                <a:cs typeface="Arial"/>
              </a:rPr>
              <a:t>cost </a:t>
            </a:r>
            <a:r>
              <a:rPr lang="en-US" sz="2000" spc="-25" dirty="0">
                <a:solidFill>
                  <a:srgbClr val="292929"/>
                </a:solidFill>
                <a:latin typeface="+mn-lt"/>
                <a:cs typeface="Arial"/>
              </a:rPr>
              <a:t>more than </a:t>
            </a:r>
            <a:r>
              <a:rPr lang="en-US" sz="2000" spc="85" dirty="0">
                <a:solidFill>
                  <a:srgbClr val="292929"/>
                </a:solidFill>
                <a:latin typeface="+mn-lt"/>
                <a:cs typeface="Arial"/>
              </a:rPr>
              <a:t>165 </a:t>
            </a:r>
            <a:r>
              <a:rPr lang="en-US" sz="2000" spc="-5" dirty="0">
                <a:solidFill>
                  <a:srgbClr val="292929"/>
                </a:solidFill>
                <a:latin typeface="+mn-lt"/>
                <a:cs typeface="Arial"/>
              </a:rPr>
              <a:t>million </a:t>
            </a:r>
            <a:r>
              <a:rPr lang="en-US" sz="2000" spc="-20" dirty="0">
                <a:solidFill>
                  <a:srgbClr val="292929"/>
                </a:solidFill>
                <a:latin typeface="+mn-lt"/>
                <a:cs typeface="Arial"/>
              </a:rPr>
              <a:t>dollars</a:t>
            </a:r>
            <a:r>
              <a:rPr lang="en-US" sz="2000" spc="-120" dirty="0">
                <a:solidFill>
                  <a:srgbClr val="292929"/>
                </a:solidFill>
                <a:latin typeface="+mn-lt"/>
                <a:cs typeface="Arial"/>
              </a:rPr>
              <a:t>. Savings are mostly due to the fact that the first stage will be re-used after the launch Therefore, the </a:t>
            </a:r>
            <a:r>
              <a:rPr lang="en-US" sz="2000" spc="-25" dirty="0">
                <a:solidFill>
                  <a:srgbClr val="292929"/>
                </a:solidFill>
                <a:latin typeface="+mn-lt"/>
                <a:cs typeface="Arial"/>
              </a:rPr>
              <a:t>goal </a:t>
            </a:r>
            <a:r>
              <a:rPr lang="en-US" sz="2000" spc="-5" dirty="0">
                <a:solidFill>
                  <a:srgbClr val="292929"/>
                </a:solidFill>
                <a:latin typeface="+mn-lt"/>
                <a:cs typeface="Arial"/>
              </a:rPr>
              <a:t>of </a:t>
            </a:r>
            <a:r>
              <a:rPr lang="en-US" sz="2000" spc="-15" dirty="0">
                <a:solidFill>
                  <a:srgbClr val="292929"/>
                </a:solidFill>
                <a:latin typeface="+mn-lt"/>
                <a:cs typeface="Arial"/>
              </a:rPr>
              <a:t>this project </a:t>
            </a:r>
            <a:r>
              <a:rPr lang="en-US" sz="2000" spc="-45" dirty="0">
                <a:solidFill>
                  <a:srgbClr val="292929"/>
                </a:solidFill>
                <a:latin typeface="+mn-lt"/>
                <a:cs typeface="Arial"/>
              </a:rPr>
              <a:t>is </a:t>
            </a:r>
            <a:r>
              <a:rPr lang="en-US" sz="2000" spc="30" dirty="0">
                <a:solidFill>
                  <a:srgbClr val="292929"/>
                </a:solidFill>
                <a:latin typeface="+mn-lt"/>
                <a:cs typeface="Arial"/>
              </a:rPr>
              <a:t>to </a:t>
            </a:r>
            <a:r>
              <a:rPr lang="en-US" sz="2000" spc="-15" dirty="0">
                <a:solidFill>
                  <a:srgbClr val="292929"/>
                </a:solidFill>
                <a:latin typeface="+mn-lt"/>
                <a:cs typeface="Arial"/>
              </a:rPr>
              <a:t>predict </a:t>
            </a:r>
            <a:r>
              <a:rPr lang="en-US" sz="2000" spc="15" dirty="0">
                <a:solidFill>
                  <a:srgbClr val="292929"/>
                </a:solidFill>
                <a:latin typeface="+mn-lt"/>
                <a:cs typeface="Arial"/>
              </a:rPr>
              <a:t>if </a:t>
            </a:r>
            <a:r>
              <a:rPr lang="en-US" sz="2000" spc="-30" dirty="0">
                <a:solidFill>
                  <a:srgbClr val="292929"/>
                </a:solidFill>
                <a:latin typeface="+mn-lt"/>
                <a:cs typeface="Arial"/>
              </a:rPr>
              <a:t>the </a:t>
            </a:r>
            <a:r>
              <a:rPr lang="en-US" sz="2000" spc="-70" dirty="0">
                <a:solidFill>
                  <a:srgbClr val="292929"/>
                </a:solidFill>
                <a:latin typeface="+mn-lt"/>
                <a:cs typeface="Arial"/>
              </a:rPr>
              <a:t>Falcon </a:t>
            </a:r>
            <a:r>
              <a:rPr lang="en-US" sz="2000" spc="85" dirty="0">
                <a:solidFill>
                  <a:srgbClr val="292929"/>
                </a:solidFill>
                <a:latin typeface="+mn-lt"/>
                <a:cs typeface="Arial"/>
              </a:rPr>
              <a:t>9 </a:t>
            </a:r>
            <a:r>
              <a:rPr lang="en-US" sz="2000" spc="5" dirty="0">
                <a:solidFill>
                  <a:srgbClr val="292929"/>
                </a:solidFill>
                <a:latin typeface="+mn-lt"/>
                <a:cs typeface="Arial"/>
              </a:rPr>
              <a:t>first </a:t>
            </a:r>
            <a:r>
              <a:rPr lang="en-US" sz="2000" spc="-50" dirty="0">
                <a:solidFill>
                  <a:srgbClr val="292929"/>
                </a:solidFill>
                <a:latin typeface="+mn-lt"/>
                <a:cs typeface="Arial"/>
              </a:rPr>
              <a:t>stage </a:t>
            </a:r>
            <a:r>
              <a:rPr lang="en-US" sz="2000" spc="5" dirty="0">
                <a:solidFill>
                  <a:srgbClr val="292929"/>
                </a:solidFill>
                <a:latin typeface="+mn-lt"/>
                <a:cs typeface="Arial"/>
              </a:rPr>
              <a:t>will </a:t>
            </a:r>
            <a:r>
              <a:rPr lang="en-US" sz="2000" spc="-35" dirty="0">
                <a:solidFill>
                  <a:srgbClr val="292929"/>
                </a:solidFill>
                <a:latin typeface="+mn-lt"/>
                <a:cs typeface="Arial"/>
              </a:rPr>
              <a:t>land </a:t>
            </a:r>
            <a:r>
              <a:rPr lang="en-US" sz="2000" spc="-70" dirty="0">
                <a:solidFill>
                  <a:srgbClr val="292929"/>
                </a:solidFill>
                <a:latin typeface="+mn-lt"/>
                <a:cs typeface="Arial"/>
              </a:rPr>
              <a:t>successfully, which can</a:t>
            </a:r>
            <a:r>
              <a:rPr lang="en-US" sz="2000" spc="-95" dirty="0">
                <a:solidFill>
                  <a:srgbClr val="292929"/>
                </a:solidFill>
                <a:latin typeface="+mn-lt"/>
                <a:cs typeface="Arial"/>
              </a:rPr>
              <a:t> eventually </a:t>
            </a:r>
            <a:r>
              <a:rPr lang="en-US" sz="2000" spc="-35" dirty="0">
                <a:solidFill>
                  <a:srgbClr val="292929"/>
                </a:solidFill>
                <a:latin typeface="+mn-lt"/>
                <a:cs typeface="Arial"/>
              </a:rPr>
              <a:t>determine </a:t>
            </a:r>
            <a:r>
              <a:rPr lang="en-US" sz="2000" spc="-25" dirty="0">
                <a:solidFill>
                  <a:srgbClr val="292929"/>
                </a:solidFill>
                <a:latin typeface="+mn-lt"/>
                <a:cs typeface="Arial"/>
              </a:rPr>
              <a:t>the </a:t>
            </a:r>
            <a:r>
              <a:rPr lang="en-US" sz="2000" spc="-40" dirty="0">
                <a:solidFill>
                  <a:srgbClr val="292929"/>
                </a:solidFill>
                <a:latin typeface="+mn-lt"/>
                <a:cs typeface="Arial"/>
              </a:rPr>
              <a:t>cost </a:t>
            </a:r>
            <a:r>
              <a:rPr lang="en-US" sz="2000" spc="-5" dirty="0">
                <a:solidFill>
                  <a:srgbClr val="292929"/>
                </a:solidFill>
                <a:latin typeface="+mn-lt"/>
                <a:cs typeface="Arial"/>
              </a:rPr>
              <a:t>of </a:t>
            </a:r>
            <a:r>
              <a:rPr lang="en-US" sz="2000" spc="-120" dirty="0">
                <a:solidFill>
                  <a:srgbClr val="292929"/>
                </a:solidFill>
                <a:latin typeface="+mn-lt"/>
                <a:cs typeface="Arial"/>
              </a:rPr>
              <a:t>a  </a:t>
            </a:r>
            <a:r>
              <a:rPr lang="en-US" sz="2000" spc="-60" dirty="0">
                <a:solidFill>
                  <a:srgbClr val="292929"/>
                </a:solidFill>
                <a:latin typeface="+mn-lt"/>
                <a:cs typeface="Arial"/>
              </a:rPr>
              <a:t>launch. </a:t>
            </a:r>
            <a:r>
              <a:rPr lang="en-US" sz="2000" spc="-85" dirty="0">
                <a:solidFill>
                  <a:srgbClr val="292929"/>
                </a:solidFill>
                <a:latin typeface="+mn-lt"/>
                <a:cs typeface="Arial"/>
              </a:rPr>
              <a:t>Such </a:t>
            </a:r>
            <a:r>
              <a:rPr lang="en-US" sz="2000" spc="-15" dirty="0">
                <a:solidFill>
                  <a:srgbClr val="292929"/>
                </a:solidFill>
                <a:latin typeface="+mn-lt"/>
                <a:cs typeface="Arial"/>
              </a:rPr>
              <a:t>information </a:t>
            </a:r>
            <a:r>
              <a:rPr lang="en-US" sz="2000" spc="-95" dirty="0">
                <a:solidFill>
                  <a:srgbClr val="292929"/>
                </a:solidFill>
                <a:latin typeface="+mn-lt"/>
                <a:cs typeface="Arial"/>
              </a:rPr>
              <a:t>will be also useful </a:t>
            </a:r>
            <a:r>
              <a:rPr lang="en-US" sz="2000" spc="-35" dirty="0">
                <a:solidFill>
                  <a:srgbClr val="292929"/>
                </a:solidFill>
                <a:latin typeface="+mn-lt"/>
                <a:cs typeface="Arial"/>
              </a:rPr>
              <a:t>for any </a:t>
            </a:r>
            <a:r>
              <a:rPr lang="en-US" sz="2000" spc="-65" dirty="0">
                <a:solidFill>
                  <a:srgbClr val="292929"/>
                </a:solidFill>
                <a:latin typeface="+mn-lt"/>
                <a:cs typeface="Arial"/>
              </a:rPr>
              <a:t>company </a:t>
            </a:r>
            <a:r>
              <a:rPr lang="en-US" sz="2000" spc="-50" dirty="0">
                <a:solidFill>
                  <a:srgbClr val="292929"/>
                </a:solidFill>
                <a:latin typeface="+mn-lt"/>
                <a:cs typeface="Arial"/>
              </a:rPr>
              <a:t>wishing </a:t>
            </a:r>
            <a:r>
              <a:rPr lang="en-US" sz="2000" spc="30" dirty="0">
                <a:solidFill>
                  <a:srgbClr val="292929"/>
                </a:solidFill>
                <a:latin typeface="+mn-lt"/>
                <a:cs typeface="Arial"/>
              </a:rPr>
              <a:t>to </a:t>
            </a:r>
            <a:r>
              <a:rPr lang="en-US" sz="2000" spc="10" dirty="0">
                <a:solidFill>
                  <a:srgbClr val="292929"/>
                </a:solidFill>
                <a:latin typeface="+mn-lt"/>
                <a:cs typeface="Arial"/>
              </a:rPr>
              <a:t>bid </a:t>
            </a:r>
            <a:r>
              <a:rPr lang="en-US" sz="2000" spc="-45" dirty="0">
                <a:solidFill>
                  <a:srgbClr val="292929"/>
                </a:solidFill>
                <a:latin typeface="+mn-lt"/>
                <a:cs typeface="Arial"/>
              </a:rPr>
              <a:t>against </a:t>
            </a:r>
            <a:r>
              <a:rPr lang="en-US" sz="2000" spc="-125" dirty="0">
                <a:solidFill>
                  <a:srgbClr val="292929"/>
                </a:solidFill>
                <a:latin typeface="+mn-lt"/>
                <a:cs typeface="Arial"/>
              </a:rPr>
              <a:t>SpaceX </a:t>
            </a:r>
            <a:r>
              <a:rPr lang="en-US" sz="2000" spc="5" dirty="0">
                <a:solidFill>
                  <a:srgbClr val="292929"/>
                </a:solidFill>
                <a:latin typeface="+mn-lt"/>
                <a:cs typeface="Arial"/>
              </a:rPr>
              <a:t>for </a:t>
            </a:r>
            <a:r>
              <a:rPr lang="en-US" sz="2000" spc="-120" dirty="0">
                <a:solidFill>
                  <a:srgbClr val="292929"/>
                </a:solidFill>
                <a:latin typeface="+mn-lt"/>
                <a:cs typeface="Arial"/>
              </a:rPr>
              <a:t>a </a:t>
            </a:r>
            <a:r>
              <a:rPr lang="en-US" sz="2000" spc="260" dirty="0">
                <a:solidFill>
                  <a:srgbClr val="292929"/>
                </a:solidFill>
                <a:latin typeface="+mn-lt"/>
                <a:cs typeface="Arial"/>
              </a:rPr>
              <a:t> </a:t>
            </a:r>
            <a:r>
              <a:rPr lang="en-US" sz="2000" spc="-25" dirty="0">
                <a:solidFill>
                  <a:srgbClr val="292929"/>
                </a:solidFill>
                <a:latin typeface="+mn-lt"/>
                <a:cs typeface="Arial"/>
              </a:rPr>
              <a:t>rocket</a:t>
            </a:r>
            <a:r>
              <a:rPr lang="en-US" sz="2000" spc="30" dirty="0">
                <a:solidFill>
                  <a:srgbClr val="292929"/>
                </a:solidFill>
                <a:latin typeface="+mn-lt"/>
                <a:cs typeface="Arial"/>
              </a:rPr>
              <a:t> </a:t>
            </a:r>
            <a:r>
              <a:rPr lang="en-US" sz="2000" spc="-65" dirty="0">
                <a:solidFill>
                  <a:srgbClr val="292929"/>
                </a:solidFill>
                <a:latin typeface="+mn-lt"/>
                <a:cs typeface="Arial"/>
              </a:rPr>
              <a:t>launch investment.</a:t>
            </a:r>
            <a:endParaRPr lang="en-US" sz="2000" dirty="0">
              <a:latin typeface="+mn-lt"/>
              <a:cs typeface="Arial"/>
            </a:endParaRPr>
          </a:p>
          <a:p>
            <a:pPr marL="240665" indent="-227965">
              <a:lnSpc>
                <a:spcPct val="100000"/>
              </a:lnSpc>
              <a:spcBef>
                <a:spcPts val="1115"/>
              </a:spcBef>
              <a:buChar char="•"/>
              <a:tabLst>
                <a:tab pos="240665" algn="l"/>
                <a:tab pos="241300" algn="l"/>
              </a:tabLst>
            </a:pPr>
            <a:r>
              <a:rPr lang="en-US" sz="2000" spc="-70" dirty="0">
                <a:solidFill>
                  <a:srgbClr val="292929"/>
                </a:solidFill>
                <a:latin typeface="+mn-lt"/>
                <a:cs typeface="Arial"/>
              </a:rPr>
              <a:t>Problems </a:t>
            </a:r>
            <a:r>
              <a:rPr lang="en-US" sz="2000" spc="40" dirty="0">
                <a:solidFill>
                  <a:srgbClr val="292929"/>
                </a:solidFill>
                <a:latin typeface="+mn-lt"/>
                <a:cs typeface="Arial"/>
              </a:rPr>
              <a:t>to </a:t>
            </a:r>
            <a:r>
              <a:rPr lang="en-US" sz="2000" spc="-60" dirty="0">
                <a:solidFill>
                  <a:srgbClr val="292929"/>
                </a:solidFill>
                <a:latin typeface="+mn-lt"/>
                <a:cs typeface="Arial"/>
              </a:rPr>
              <a:t>be</a:t>
            </a:r>
            <a:r>
              <a:rPr lang="en-US" sz="2000" spc="175" dirty="0">
                <a:solidFill>
                  <a:srgbClr val="292929"/>
                </a:solidFill>
                <a:latin typeface="+mn-lt"/>
                <a:cs typeface="Arial"/>
              </a:rPr>
              <a:t> </a:t>
            </a:r>
            <a:r>
              <a:rPr lang="en-US" sz="2000" spc="-85" dirty="0">
                <a:solidFill>
                  <a:srgbClr val="292929"/>
                </a:solidFill>
                <a:latin typeface="+mn-lt"/>
                <a:cs typeface="Arial"/>
              </a:rPr>
              <a:t>answered</a:t>
            </a:r>
            <a:endParaRPr lang="en-US" sz="2000" dirty="0">
              <a:latin typeface="+mn-lt"/>
              <a:cs typeface="Arial"/>
            </a:endParaRPr>
          </a:p>
          <a:p>
            <a:pPr marL="697865" lvl="1" indent="-228600">
              <a:lnSpc>
                <a:spcPct val="100000"/>
              </a:lnSpc>
              <a:spcBef>
                <a:spcPts val="1200"/>
              </a:spcBef>
              <a:buChar char="•"/>
              <a:tabLst>
                <a:tab pos="697865" algn="l"/>
                <a:tab pos="698500" algn="l"/>
              </a:tabLst>
            </a:pPr>
            <a:r>
              <a:rPr lang="en-US" sz="2000" spc="-80" dirty="0">
                <a:solidFill>
                  <a:srgbClr val="292929"/>
                </a:solidFill>
                <a:latin typeface="+mn-lt"/>
                <a:cs typeface="Arial"/>
              </a:rPr>
              <a:t>What</a:t>
            </a:r>
            <a:r>
              <a:rPr lang="en-US" sz="2000" spc="30" dirty="0">
                <a:solidFill>
                  <a:srgbClr val="292929"/>
                </a:solidFill>
                <a:latin typeface="+mn-lt"/>
                <a:cs typeface="Arial"/>
              </a:rPr>
              <a:t> </a:t>
            </a:r>
            <a:r>
              <a:rPr lang="en-US" sz="2000" spc="-15" dirty="0">
                <a:solidFill>
                  <a:srgbClr val="292929"/>
                </a:solidFill>
                <a:latin typeface="+mn-lt"/>
                <a:cs typeface="Arial"/>
              </a:rPr>
              <a:t>attributes</a:t>
            </a:r>
            <a:r>
              <a:rPr lang="en-US" sz="2000" spc="70" dirty="0">
                <a:solidFill>
                  <a:srgbClr val="292929"/>
                </a:solidFill>
                <a:latin typeface="+mn-lt"/>
                <a:cs typeface="Arial"/>
              </a:rPr>
              <a:t> </a:t>
            </a:r>
            <a:r>
              <a:rPr lang="en-US" sz="2000" spc="-50" dirty="0">
                <a:solidFill>
                  <a:srgbClr val="292929"/>
                </a:solidFill>
                <a:latin typeface="+mn-lt"/>
                <a:cs typeface="Arial"/>
              </a:rPr>
              <a:t>and</a:t>
            </a:r>
            <a:r>
              <a:rPr lang="en-US" sz="2000" spc="20" dirty="0">
                <a:solidFill>
                  <a:srgbClr val="292929"/>
                </a:solidFill>
                <a:latin typeface="+mn-lt"/>
                <a:cs typeface="Arial"/>
              </a:rPr>
              <a:t> </a:t>
            </a:r>
            <a:r>
              <a:rPr lang="en-US" sz="2000" spc="-10" dirty="0">
                <a:solidFill>
                  <a:srgbClr val="292929"/>
                </a:solidFill>
                <a:latin typeface="+mn-lt"/>
                <a:cs typeface="Arial"/>
              </a:rPr>
              <a:t>training</a:t>
            </a:r>
            <a:r>
              <a:rPr lang="en-US" sz="2000" spc="55" dirty="0">
                <a:solidFill>
                  <a:srgbClr val="292929"/>
                </a:solidFill>
                <a:latin typeface="+mn-lt"/>
                <a:cs typeface="Arial"/>
              </a:rPr>
              <a:t> </a:t>
            </a:r>
            <a:r>
              <a:rPr lang="en-US" sz="2000" spc="-50" dirty="0">
                <a:solidFill>
                  <a:srgbClr val="292929"/>
                </a:solidFill>
                <a:latin typeface="+mn-lt"/>
                <a:cs typeface="Arial"/>
              </a:rPr>
              <a:t>labels</a:t>
            </a:r>
            <a:r>
              <a:rPr lang="en-US" sz="2000" spc="35" dirty="0">
                <a:solidFill>
                  <a:srgbClr val="292929"/>
                </a:solidFill>
                <a:latin typeface="+mn-lt"/>
                <a:cs typeface="Arial"/>
              </a:rPr>
              <a:t> </a:t>
            </a:r>
            <a:r>
              <a:rPr lang="en-US" sz="2000" spc="-60" dirty="0">
                <a:solidFill>
                  <a:srgbClr val="292929"/>
                </a:solidFill>
                <a:latin typeface="+mn-lt"/>
                <a:cs typeface="Arial"/>
              </a:rPr>
              <a:t>need</a:t>
            </a:r>
            <a:r>
              <a:rPr lang="en-US" sz="2000" spc="40" dirty="0">
                <a:solidFill>
                  <a:srgbClr val="292929"/>
                </a:solidFill>
                <a:latin typeface="+mn-lt"/>
                <a:cs typeface="Arial"/>
              </a:rPr>
              <a:t> </a:t>
            </a:r>
            <a:r>
              <a:rPr lang="en-US" sz="2000" spc="30" dirty="0">
                <a:solidFill>
                  <a:srgbClr val="292929"/>
                </a:solidFill>
                <a:latin typeface="+mn-lt"/>
                <a:cs typeface="Arial"/>
              </a:rPr>
              <a:t>to</a:t>
            </a:r>
            <a:r>
              <a:rPr lang="en-US" sz="2000" spc="50" dirty="0">
                <a:solidFill>
                  <a:srgbClr val="292929"/>
                </a:solidFill>
                <a:latin typeface="+mn-lt"/>
                <a:cs typeface="Arial"/>
              </a:rPr>
              <a:t> </a:t>
            </a:r>
            <a:r>
              <a:rPr lang="en-US" sz="2000" spc="-55" dirty="0">
                <a:solidFill>
                  <a:srgbClr val="292929"/>
                </a:solidFill>
                <a:latin typeface="+mn-lt"/>
                <a:cs typeface="Arial"/>
              </a:rPr>
              <a:t>be</a:t>
            </a:r>
            <a:r>
              <a:rPr lang="en-US" sz="2000" spc="35" dirty="0">
                <a:solidFill>
                  <a:srgbClr val="292929"/>
                </a:solidFill>
                <a:latin typeface="+mn-lt"/>
                <a:cs typeface="Arial"/>
              </a:rPr>
              <a:t> </a:t>
            </a:r>
            <a:r>
              <a:rPr lang="en-US" sz="2000" spc="-65" dirty="0">
                <a:solidFill>
                  <a:srgbClr val="292929"/>
                </a:solidFill>
                <a:latin typeface="+mn-lt"/>
                <a:cs typeface="Arial"/>
              </a:rPr>
              <a:t>used</a:t>
            </a:r>
            <a:r>
              <a:rPr lang="en-US" sz="2000" spc="25" dirty="0">
                <a:solidFill>
                  <a:srgbClr val="292929"/>
                </a:solidFill>
                <a:latin typeface="+mn-lt"/>
                <a:cs typeface="Arial"/>
              </a:rPr>
              <a:t> </a:t>
            </a:r>
            <a:r>
              <a:rPr lang="en-US" sz="2000" spc="5" dirty="0">
                <a:solidFill>
                  <a:srgbClr val="292929"/>
                </a:solidFill>
                <a:latin typeface="+mn-lt"/>
                <a:cs typeface="Arial"/>
              </a:rPr>
              <a:t>for</a:t>
            </a:r>
            <a:r>
              <a:rPr lang="en-US" sz="2000" spc="30" dirty="0">
                <a:solidFill>
                  <a:srgbClr val="292929"/>
                </a:solidFill>
                <a:latin typeface="+mn-lt"/>
                <a:cs typeface="Arial"/>
              </a:rPr>
              <a:t> </a:t>
            </a:r>
            <a:r>
              <a:rPr lang="en-US" sz="2000" spc="-25" dirty="0">
                <a:solidFill>
                  <a:srgbClr val="292929"/>
                </a:solidFill>
                <a:latin typeface="+mn-lt"/>
                <a:cs typeface="Arial"/>
              </a:rPr>
              <a:t>the</a:t>
            </a:r>
            <a:r>
              <a:rPr lang="en-US" sz="2000" spc="50" dirty="0">
                <a:solidFill>
                  <a:srgbClr val="292929"/>
                </a:solidFill>
                <a:latin typeface="+mn-lt"/>
                <a:cs typeface="Arial"/>
              </a:rPr>
              <a:t> </a:t>
            </a:r>
            <a:r>
              <a:rPr lang="en-US" sz="2000" spc="-35" dirty="0">
                <a:solidFill>
                  <a:srgbClr val="292929"/>
                </a:solidFill>
                <a:latin typeface="+mn-lt"/>
                <a:cs typeface="Arial"/>
              </a:rPr>
              <a:t>predicative</a:t>
            </a:r>
            <a:r>
              <a:rPr lang="en-US" sz="2000" spc="75" dirty="0">
                <a:solidFill>
                  <a:srgbClr val="292929"/>
                </a:solidFill>
                <a:latin typeface="+mn-lt"/>
                <a:cs typeface="Arial"/>
              </a:rPr>
              <a:t> </a:t>
            </a:r>
            <a:r>
              <a:rPr lang="en-US" sz="2000" spc="-45" dirty="0">
                <a:solidFill>
                  <a:srgbClr val="292929"/>
                </a:solidFill>
                <a:latin typeface="+mn-lt"/>
                <a:cs typeface="Arial"/>
              </a:rPr>
              <a:t>model.</a:t>
            </a:r>
            <a:endParaRPr lang="en-US" sz="2000" dirty="0">
              <a:latin typeface="+mn-lt"/>
              <a:cs typeface="Arial"/>
            </a:endParaRPr>
          </a:p>
          <a:p>
            <a:pPr marL="697865" lvl="1" indent="-228600">
              <a:lnSpc>
                <a:spcPct val="100000"/>
              </a:lnSpc>
              <a:spcBef>
                <a:spcPts val="1195"/>
              </a:spcBef>
              <a:buChar char="•"/>
              <a:tabLst>
                <a:tab pos="697865" algn="l"/>
                <a:tab pos="698500" algn="l"/>
              </a:tabLst>
            </a:pPr>
            <a:r>
              <a:rPr lang="en-US" sz="2000" spc="-120" dirty="0">
                <a:solidFill>
                  <a:srgbClr val="292929"/>
                </a:solidFill>
                <a:latin typeface="+mn-lt"/>
                <a:cs typeface="Arial"/>
              </a:rPr>
              <a:t>The </a:t>
            </a:r>
            <a:r>
              <a:rPr lang="en-US" sz="2000" spc="-40" dirty="0">
                <a:solidFill>
                  <a:srgbClr val="292929"/>
                </a:solidFill>
                <a:latin typeface="+mn-lt"/>
                <a:cs typeface="Arial"/>
              </a:rPr>
              <a:t>effect </a:t>
            </a:r>
            <a:r>
              <a:rPr lang="en-US" sz="2000" spc="-5" dirty="0">
                <a:solidFill>
                  <a:srgbClr val="292929"/>
                </a:solidFill>
                <a:latin typeface="+mn-lt"/>
                <a:cs typeface="Arial"/>
              </a:rPr>
              <a:t>of </a:t>
            </a:r>
            <a:r>
              <a:rPr lang="en-US" sz="2000" spc="-95" dirty="0">
                <a:solidFill>
                  <a:srgbClr val="292929"/>
                </a:solidFill>
                <a:latin typeface="+mn-lt"/>
                <a:cs typeface="Arial"/>
              </a:rPr>
              <a:t>each </a:t>
            </a:r>
            <a:r>
              <a:rPr lang="en-US" sz="2000" spc="-40" dirty="0">
                <a:solidFill>
                  <a:srgbClr val="292929"/>
                </a:solidFill>
                <a:latin typeface="+mn-lt"/>
                <a:cs typeface="Arial"/>
              </a:rPr>
              <a:t>feature </a:t>
            </a:r>
            <a:r>
              <a:rPr lang="en-US" sz="2000" spc="-30" dirty="0">
                <a:solidFill>
                  <a:srgbClr val="292929"/>
                </a:solidFill>
                <a:latin typeface="+mn-lt"/>
                <a:cs typeface="Arial"/>
              </a:rPr>
              <a:t>on </a:t>
            </a:r>
            <a:r>
              <a:rPr lang="en-US" sz="2000" spc="-25" dirty="0">
                <a:solidFill>
                  <a:srgbClr val="292929"/>
                </a:solidFill>
                <a:latin typeface="+mn-lt"/>
                <a:cs typeface="Arial"/>
              </a:rPr>
              <a:t>the </a:t>
            </a:r>
            <a:r>
              <a:rPr lang="en-US" sz="2000" spc="-45" dirty="0">
                <a:solidFill>
                  <a:srgbClr val="292929"/>
                </a:solidFill>
                <a:latin typeface="+mn-lt"/>
                <a:cs typeface="Arial"/>
              </a:rPr>
              <a:t>outcome </a:t>
            </a:r>
            <a:r>
              <a:rPr lang="en-US" sz="2000" spc="-5" dirty="0">
                <a:solidFill>
                  <a:srgbClr val="292929"/>
                </a:solidFill>
                <a:latin typeface="+mn-lt"/>
                <a:cs typeface="Arial"/>
              </a:rPr>
              <a:t>of </a:t>
            </a:r>
            <a:r>
              <a:rPr lang="en-US" sz="2000" spc="-25" dirty="0">
                <a:solidFill>
                  <a:srgbClr val="292929"/>
                </a:solidFill>
                <a:latin typeface="+mn-lt"/>
                <a:cs typeface="Arial"/>
              </a:rPr>
              <a:t>the</a:t>
            </a:r>
            <a:r>
              <a:rPr lang="en-US" sz="2000" spc="-105" dirty="0">
                <a:solidFill>
                  <a:srgbClr val="292929"/>
                </a:solidFill>
                <a:latin typeface="+mn-lt"/>
                <a:cs typeface="Arial"/>
              </a:rPr>
              <a:t> </a:t>
            </a:r>
            <a:r>
              <a:rPr lang="en-US" sz="2000" spc="-60" dirty="0">
                <a:solidFill>
                  <a:srgbClr val="292929"/>
                </a:solidFill>
                <a:latin typeface="+mn-lt"/>
                <a:cs typeface="Arial"/>
              </a:rPr>
              <a:t>launch.</a:t>
            </a:r>
            <a:endParaRPr lang="en-US" sz="2000" dirty="0">
              <a:latin typeface="+mn-lt"/>
              <a:cs typeface="Arial"/>
            </a:endParaRP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pc="-90" dirty="0">
                <a:latin typeface="Abadi" panose="020B0604020104020204" pitchFamily="34" charset="0"/>
              </a:rPr>
              <a:t>Launch</a:t>
            </a:r>
            <a:r>
              <a:rPr lang="en-US" sz="4000" dirty="0">
                <a:solidFill>
                  <a:schemeClr val="accent3">
                    <a:lumMod val="25000"/>
                  </a:schemeClr>
                </a:solidFill>
                <a:latin typeface="Abadi"/>
              </a:rPr>
              <a:t> </a:t>
            </a:r>
            <a:r>
              <a:rPr lang="en-US" spc="-90" dirty="0">
                <a:latin typeface="Abadi" panose="020B0604020104020204" pitchFamily="34" charset="0"/>
              </a:rPr>
              <a:t>Site with highest launch success ratio</a:t>
            </a:r>
          </a:p>
        </p:txBody>
      </p:sp>
      <p:pic>
        <p:nvPicPr>
          <p:cNvPr id="4" name="Immagine 3">
            <a:extLst>
              <a:ext uri="{FF2B5EF4-FFF2-40B4-BE49-F238E27FC236}">
                <a16:creationId xmlns:a16="http://schemas.microsoft.com/office/drawing/2014/main" id="{171015D7-9323-054B-3EC5-4271CC86D420}"/>
              </a:ext>
            </a:extLst>
          </p:cNvPr>
          <p:cNvPicPr>
            <a:picLocks noChangeAspect="1"/>
          </p:cNvPicPr>
          <p:nvPr/>
        </p:nvPicPr>
        <p:blipFill>
          <a:blip r:embed="rId3"/>
          <a:stretch>
            <a:fillRect/>
          </a:stretch>
        </p:blipFill>
        <p:spPr>
          <a:xfrm>
            <a:off x="298825" y="1531671"/>
            <a:ext cx="11457972" cy="3918621"/>
          </a:xfrm>
          <a:prstGeom prst="rect">
            <a:avLst/>
          </a:prstGeom>
        </p:spPr>
      </p:pic>
      <p:sp>
        <p:nvSpPr>
          <p:cNvPr id="7" name="CasellaDiTesto 6">
            <a:extLst>
              <a:ext uri="{FF2B5EF4-FFF2-40B4-BE49-F238E27FC236}">
                <a16:creationId xmlns:a16="http://schemas.microsoft.com/office/drawing/2014/main" id="{5B9B0182-BAD2-57CC-9C89-3524A2483E49}"/>
              </a:ext>
            </a:extLst>
          </p:cNvPr>
          <p:cNvSpPr txBox="1"/>
          <p:nvPr/>
        </p:nvSpPr>
        <p:spPr>
          <a:xfrm>
            <a:off x="150777" y="5743316"/>
            <a:ext cx="8759759" cy="461665"/>
          </a:xfrm>
          <a:prstGeom prst="rect">
            <a:avLst/>
          </a:prstGeom>
          <a:noFill/>
        </p:spPr>
        <p:txBody>
          <a:bodyPr wrap="square">
            <a:spAutoFit/>
          </a:bodyPr>
          <a:lstStyle/>
          <a:p>
            <a:pPr marL="12700">
              <a:lnSpc>
                <a:spcPct val="100000"/>
              </a:lnSpc>
              <a:spcBef>
                <a:spcPts val="100"/>
              </a:spcBef>
            </a:pPr>
            <a:r>
              <a:rPr lang="en-US" sz="2400" spc="-10" dirty="0">
                <a:latin typeface="Calibri"/>
                <a:cs typeface="Calibri"/>
              </a:rPr>
              <a:t>Findings: KSC LC-39A had 10 successful launches ratio out of 13</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pc="-70" dirty="0">
                <a:latin typeface="Abadi" panose="020B0604020104020204" pitchFamily="34" charset="0"/>
              </a:rPr>
              <a:t>Correlation </a:t>
            </a:r>
            <a:r>
              <a:rPr lang="en-US" spc="-130" dirty="0">
                <a:latin typeface="Abadi" panose="020B0604020104020204" pitchFamily="34" charset="0"/>
              </a:rPr>
              <a:t>Between </a:t>
            </a:r>
            <a:r>
              <a:rPr lang="en-US" spc="-140" dirty="0">
                <a:latin typeface="Abadi" panose="020B0604020104020204" pitchFamily="34" charset="0"/>
              </a:rPr>
              <a:t>Payload </a:t>
            </a:r>
            <a:r>
              <a:rPr lang="en-US" spc="-229" dirty="0">
                <a:latin typeface="Abadi" panose="020B0604020104020204" pitchFamily="34" charset="0"/>
              </a:rPr>
              <a:t>Mass </a:t>
            </a:r>
            <a:r>
              <a:rPr lang="en-US" spc="-110">
                <a:latin typeface="Abadi" panose="020B0604020104020204" pitchFamily="34" charset="0"/>
              </a:rPr>
              <a:t>and</a:t>
            </a:r>
            <a:r>
              <a:rPr lang="en-US" spc="225">
                <a:latin typeface="Abadi" panose="020B0604020104020204" pitchFamily="34" charset="0"/>
              </a:rPr>
              <a:t> </a:t>
            </a:r>
            <a:r>
              <a:rPr lang="en-US" spc="-250">
                <a:latin typeface="Abadi" panose="020B0604020104020204" pitchFamily="34" charset="0"/>
              </a:rPr>
              <a:t>Success 1</a:t>
            </a:r>
            <a:endParaRPr lang="en-US" dirty="0">
              <a:solidFill>
                <a:srgbClr val="0B49CB"/>
              </a:solidFill>
              <a:latin typeface="Abadi" panose="020B0604020104020204" pitchFamily="34" charset="0"/>
            </a:endParaRPr>
          </a:p>
        </p:txBody>
      </p:sp>
      <p:pic>
        <p:nvPicPr>
          <p:cNvPr id="4" name="Immagine 3">
            <a:extLst>
              <a:ext uri="{FF2B5EF4-FFF2-40B4-BE49-F238E27FC236}">
                <a16:creationId xmlns:a16="http://schemas.microsoft.com/office/drawing/2014/main" id="{B2381CA2-12AF-7276-D1CC-98381CF34550}"/>
              </a:ext>
            </a:extLst>
          </p:cNvPr>
          <p:cNvPicPr>
            <a:picLocks noChangeAspect="1"/>
          </p:cNvPicPr>
          <p:nvPr/>
        </p:nvPicPr>
        <p:blipFill>
          <a:blip r:embed="rId3"/>
          <a:stretch>
            <a:fillRect/>
          </a:stretch>
        </p:blipFill>
        <p:spPr>
          <a:xfrm>
            <a:off x="-1" y="1458679"/>
            <a:ext cx="7189467" cy="2188251"/>
          </a:xfrm>
          <a:prstGeom prst="rect">
            <a:avLst/>
          </a:prstGeom>
        </p:spPr>
      </p:pic>
      <p:sp>
        <p:nvSpPr>
          <p:cNvPr id="6" name="CasellaDiTesto 5">
            <a:extLst>
              <a:ext uri="{FF2B5EF4-FFF2-40B4-BE49-F238E27FC236}">
                <a16:creationId xmlns:a16="http://schemas.microsoft.com/office/drawing/2014/main" id="{0414ADC0-B046-809C-2506-243DFC4F8AB3}"/>
              </a:ext>
            </a:extLst>
          </p:cNvPr>
          <p:cNvSpPr txBox="1"/>
          <p:nvPr/>
        </p:nvSpPr>
        <p:spPr>
          <a:xfrm>
            <a:off x="7378262" y="1460311"/>
            <a:ext cx="4136864" cy="1569660"/>
          </a:xfrm>
          <a:prstGeom prst="rect">
            <a:avLst/>
          </a:prstGeom>
          <a:noFill/>
        </p:spPr>
        <p:txBody>
          <a:bodyPr wrap="square">
            <a:spAutoFit/>
          </a:bodyPr>
          <a:lstStyle/>
          <a:p>
            <a:pPr marL="12700">
              <a:lnSpc>
                <a:spcPct val="100000"/>
              </a:lnSpc>
              <a:spcBef>
                <a:spcPts val="100"/>
              </a:spcBef>
            </a:pPr>
            <a:r>
              <a:rPr lang="en-US" sz="2400" spc="-10" dirty="0">
                <a:latin typeface="Calibri"/>
                <a:cs typeface="Calibri"/>
              </a:rPr>
              <a:t>Findings: FT and B5 booster version have the highest launch success rate even though there is only one B5 launch ever </a:t>
            </a:r>
          </a:p>
        </p:txBody>
      </p:sp>
      <p:pic>
        <p:nvPicPr>
          <p:cNvPr id="8" name="Immagine 7">
            <a:extLst>
              <a:ext uri="{FF2B5EF4-FFF2-40B4-BE49-F238E27FC236}">
                <a16:creationId xmlns:a16="http://schemas.microsoft.com/office/drawing/2014/main" id="{05827B79-E570-2296-1765-13CA32658DD1}"/>
              </a:ext>
            </a:extLst>
          </p:cNvPr>
          <p:cNvPicPr>
            <a:picLocks noChangeAspect="1"/>
          </p:cNvPicPr>
          <p:nvPr/>
        </p:nvPicPr>
        <p:blipFill>
          <a:blip r:embed="rId4"/>
          <a:stretch>
            <a:fillRect/>
          </a:stretch>
        </p:blipFill>
        <p:spPr>
          <a:xfrm>
            <a:off x="0" y="3646930"/>
            <a:ext cx="7189466" cy="2996525"/>
          </a:xfrm>
          <a:prstGeom prst="rect">
            <a:avLst/>
          </a:prstGeom>
        </p:spPr>
      </p:pic>
      <p:sp>
        <p:nvSpPr>
          <p:cNvPr id="9" name="CasellaDiTesto 8">
            <a:extLst>
              <a:ext uri="{FF2B5EF4-FFF2-40B4-BE49-F238E27FC236}">
                <a16:creationId xmlns:a16="http://schemas.microsoft.com/office/drawing/2014/main" id="{E9FE95F7-7F99-F370-57AA-2F5DBC957DE2}"/>
              </a:ext>
            </a:extLst>
          </p:cNvPr>
          <p:cNvSpPr txBox="1"/>
          <p:nvPr/>
        </p:nvSpPr>
        <p:spPr>
          <a:xfrm>
            <a:off x="7530662" y="4159042"/>
            <a:ext cx="4136864" cy="1569660"/>
          </a:xfrm>
          <a:prstGeom prst="rect">
            <a:avLst/>
          </a:prstGeom>
          <a:noFill/>
        </p:spPr>
        <p:txBody>
          <a:bodyPr wrap="square">
            <a:spAutoFit/>
          </a:bodyPr>
          <a:lstStyle/>
          <a:p>
            <a:pPr marL="12700">
              <a:lnSpc>
                <a:spcPct val="100000"/>
              </a:lnSpc>
              <a:spcBef>
                <a:spcPts val="100"/>
              </a:spcBef>
            </a:pPr>
            <a:r>
              <a:rPr lang="en-US" sz="2400" spc="-10" dirty="0">
                <a:latin typeface="Calibri"/>
                <a:cs typeface="Calibri"/>
              </a:rPr>
              <a:t>Findings: The range with the highest launch success rate is the 2000 -:- 3800 kg of Payload Mass</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pc="-70" dirty="0">
                <a:latin typeface="Abadi" panose="020B0604020104020204" pitchFamily="34" charset="0"/>
              </a:rPr>
              <a:t>Correlation </a:t>
            </a:r>
            <a:r>
              <a:rPr lang="en-US" spc="-130" dirty="0">
                <a:latin typeface="Abadi" panose="020B0604020104020204" pitchFamily="34" charset="0"/>
              </a:rPr>
              <a:t>Between </a:t>
            </a:r>
            <a:r>
              <a:rPr lang="en-US" spc="-140" dirty="0">
                <a:latin typeface="Abadi" panose="020B0604020104020204" pitchFamily="34" charset="0"/>
              </a:rPr>
              <a:t>Payload </a:t>
            </a:r>
            <a:r>
              <a:rPr lang="en-US" spc="-229" dirty="0">
                <a:latin typeface="Abadi" panose="020B0604020104020204" pitchFamily="34" charset="0"/>
              </a:rPr>
              <a:t>Mass </a:t>
            </a:r>
            <a:r>
              <a:rPr lang="en-US" spc="-110" dirty="0">
                <a:latin typeface="Abadi" panose="020B0604020104020204" pitchFamily="34" charset="0"/>
              </a:rPr>
              <a:t>and</a:t>
            </a:r>
            <a:r>
              <a:rPr lang="en-US" spc="225" dirty="0">
                <a:latin typeface="Abadi" panose="020B0604020104020204" pitchFamily="34" charset="0"/>
              </a:rPr>
              <a:t> </a:t>
            </a:r>
            <a:r>
              <a:rPr lang="en-US" spc="-250" dirty="0">
                <a:latin typeface="Abadi" panose="020B0604020104020204" pitchFamily="34" charset="0"/>
              </a:rPr>
              <a:t>Success 2</a:t>
            </a:r>
            <a:endParaRPr lang="en-US" dirty="0">
              <a:solidFill>
                <a:srgbClr val="0B49CB"/>
              </a:solidFill>
              <a:latin typeface="Abadi" panose="020B0604020104020204" pitchFamily="34" charset="0"/>
            </a:endParaRPr>
          </a:p>
        </p:txBody>
      </p:sp>
      <p:sp>
        <p:nvSpPr>
          <p:cNvPr id="9" name="CasellaDiTesto 8">
            <a:extLst>
              <a:ext uri="{FF2B5EF4-FFF2-40B4-BE49-F238E27FC236}">
                <a16:creationId xmlns:a16="http://schemas.microsoft.com/office/drawing/2014/main" id="{E9FE95F7-7F99-F370-57AA-2F5DBC957DE2}"/>
              </a:ext>
            </a:extLst>
          </p:cNvPr>
          <p:cNvSpPr txBox="1"/>
          <p:nvPr/>
        </p:nvSpPr>
        <p:spPr>
          <a:xfrm>
            <a:off x="770011" y="4524609"/>
            <a:ext cx="8714772" cy="830997"/>
          </a:xfrm>
          <a:prstGeom prst="rect">
            <a:avLst/>
          </a:prstGeom>
          <a:noFill/>
        </p:spPr>
        <p:txBody>
          <a:bodyPr wrap="square">
            <a:spAutoFit/>
          </a:bodyPr>
          <a:lstStyle/>
          <a:p>
            <a:pPr marL="12700">
              <a:lnSpc>
                <a:spcPct val="100000"/>
              </a:lnSpc>
              <a:spcBef>
                <a:spcPts val="100"/>
              </a:spcBef>
            </a:pPr>
            <a:r>
              <a:rPr lang="en-US" sz="2400" spc="-10" dirty="0">
                <a:latin typeface="Calibri"/>
                <a:cs typeface="Calibri"/>
              </a:rPr>
              <a:t>Findings: The range with the lowest launch success rate is </a:t>
            </a:r>
            <a:r>
              <a:rPr lang="en-US" sz="2400" spc="-10" dirty="0">
                <a:cs typeface="Calibri"/>
              </a:rPr>
              <a:t>any Payload Mass </a:t>
            </a:r>
            <a:r>
              <a:rPr lang="en-US" sz="2400" spc="-10" dirty="0">
                <a:latin typeface="Calibri"/>
                <a:cs typeface="Calibri"/>
              </a:rPr>
              <a:t>greater than 5.500 kg </a:t>
            </a:r>
          </a:p>
        </p:txBody>
      </p:sp>
      <p:pic>
        <p:nvPicPr>
          <p:cNvPr id="5" name="Immagine 4">
            <a:extLst>
              <a:ext uri="{FF2B5EF4-FFF2-40B4-BE49-F238E27FC236}">
                <a16:creationId xmlns:a16="http://schemas.microsoft.com/office/drawing/2014/main" id="{E67E333F-7C3C-A288-A690-EC4A5DA98539}"/>
              </a:ext>
            </a:extLst>
          </p:cNvPr>
          <p:cNvPicPr>
            <a:picLocks noChangeAspect="1"/>
          </p:cNvPicPr>
          <p:nvPr/>
        </p:nvPicPr>
        <p:blipFill>
          <a:blip r:embed="rId3"/>
          <a:stretch>
            <a:fillRect/>
          </a:stretch>
        </p:blipFill>
        <p:spPr>
          <a:xfrm>
            <a:off x="770011" y="1502394"/>
            <a:ext cx="8269903" cy="2777206"/>
          </a:xfrm>
          <a:prstGeom prst="rect">
            <a:avLst/>
          </a:prstGeom>
        </p:spPr>
      </p:pic>
    </p:spTree>
    <p:extLst>
      <p:ext uri="{BB962C8B-B14F-4D97-AF65-F5344CB8AC3E}">
        <p14:creationId xmlns:p14="http://schemas.microsoft.com/office/powerpoint/2010/main" val="7894825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magine 2">
            <a:extLst>
              <a:ext uri="{FF2B5EF4-FFF2-40B4-BE49-F238E27FC236}">
                <a16:creationId xmlns:a16="http://schemas.microsoft.com/office/drawing/2014/main" id="{E02D47DF-3297-1740-775A-F5137733D0A7}"/>
              </a:ext>
            </a:extLst>
          </p:cNvPr>
          <p:cNvPicPr>
            <a:picLocks noChangeAspect="1"/>
          </p:cNvPicPr>
          <p:nvPr/>
        </p:nvPicPr>
        <p:blipFill>
          <a:blip r:embed="rId3"/>
          <a:stretch>
            <a:fillRect/>
          </a:stretch>
        </p:blipFill>
        <p:spPr>
          <a:xfrm>
            <a:off x="770011" y="1358582"/>
            <a:ext cx="6279983" cy="5097780"/>
          </a:xfrm>
          <a:prstGeom prst="rect">
            <a:avLst/>
          </a:prstGeom>
        </p:spPr>
      </p:pic>
      <p:sp>
        <p:nvSpPr>
          <p:cNvPr id="6" name="object 2">
            <a:extLst>
              <a:ext uri="{FF2B5EF4-FFF2-40B4-BE49-F238E27FC236}">
                <a16:creationId xmlns:a16="http://schemas.microsoft.com/office/drawing/2014/main" id="{157E9B34-A13E-327C-F69E-30D0906B843B}"/>
              </a:ext>
            </a:extLst>
          </p:cNvPr>
          <p:cNvSpPr txBox="1"/>
          <p:nvPr/>
        </p:nvSpPr>
        <p:spPr>
          <a:xfrm>
            <a:off x="7474618" y="2684245"/>
            <a:ext cx="3983354" cy="1489510"/>
          </a:xfrm>
          <a:prstGeom prst="rect">
            <a:avLst/>
          </a:prstGeom>
        </p:spPr>
        <p:txBody>
          <a:bodyPr vert="horz" wrap="square" lIns="0" tIns="12065" rIns="0" bIns="0" rtlCol="0">
            <a:spAutoFit/>
          </a:bodyPr>
          <a:lstStyle/>
          <a:p>
            <a:pPr marL="241300" marR="5080" indent="-228600">
              <a:lnSpc>
                <a:spcPct val="100000"/>
              </a:lnSpc>
              <a:spcBef>
                <a:spcPts val="95"/>
              </a:spcBef>
              <a:buClr>
                <a:srgbClr val="292929"/>
              </a:buClr>
              <a:buFont typeface="Arial"/>
              <a:buChar char="•"/>
              <a:tabLst>
                <a:tab pos="240665" algn="l"/>
                <a:tab pos="241300" algn="l"/>
              </a:tabLst>
            </a:pPr>
            <a:r>
              <a:rPr lang="en-US" sz="2400" spc="-110" dirty="0">
                <a:solidFill>
                  <a:srgbClr val="292929"/>
                </a:solidFill>
                <a:latin typeface="Calibri" panose="020F0502020204030204" pitchFamily="34" charset="0"/>
                <a:cs typeface="Calibri" panose="020F0502020204030204" pitchFamily="34" charset="0"/>
              </a:rPr>
              <a:t>The bar chart shows that the decision tree is the best model because it has the highest training and test accuracy scores</a:t>
            </a:r>
            <a:endParaRPr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dirty="0"/>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6" name="object 2">
            <a:extLst>
              <a:ext uri="{FF2B5EF4-FFF2-40B4-BE49-F238E27FC236}">
                <a16:creationId xmlns:a16="http://schemas.microsoft.com/office/drawing/2014/main" id="{62D022E3-CC7B-5F33-436B-027A54A71691}"/>
              </a:ext>
            </a:extLst>
          </p:cNvPr>
          <p:cNvSpPr txBox="1"/>
          <p:nvPr/>
        </p:nvSpPr>
        <p:spPr>
          <a:xfrm>
            <a:off x="7474617" y="2214968"/>
            <a:ext cx="4432037" cy="2240998"/>
          </a:xfrm>
          <a:prstGeom prst="rect">
            <a:avLst/>
          </a:prstGeom>
        </p:spPr>
        <p:txBody>
          <a:bodyPr vert="horz" wrap="square" lIns="0" tIns="12065" rIns="0" bIns="0" rtlCol="0">
            <a:spAutoFit/>
          </a:bodyPr>
          <a:lstStyle/>
          <a:p>
            <a:pPr marL="241300" marR="5080" indent="-228600">
              <a:lnSpc>
                <a:spcPct val="100000"/>
              </a:lnSpc>
              <a:spcBef>
                <a:spcPts val="95"/>
              </a:spcBef>
              <a:buClr>
                <a:srgbClr val="292929"/>
              </a:buClr>
              <a:buFont typeface="Arial"/>
              <a:buChar char="•"/>
              <a:tabLst>
                <a:tab pos="240665" algn="l"/>
                <a:tab pos="241300" algn="l"/>
              </a:tabLst>
            </a:pPr>
            <a:r>
              <a:rPr lang="it-IT" sz="2400" spc="-110" dirty="0">
                <a:solidFill>
                  <a:srgbClr val="292929"/>
                </a:solidFill>
                <a:cs typeface="Arial"/>
              </a:rPr>
              <a:t>For the </a:t>
            </a:r>
            <a:r>
              <a:rPr lang="it-IT" sz="2400" spc="-110" dirty="0" err="1">
                <a:solidFill>
                  <a:srgbClr val="292929"/>
                </a:solidFill>
                <a:cs typeface="Arial"/>
              </a:rPr>
              <a:t>Decision</a:t>
            </a:r>
            <a:r>
              <a:rPr lang="it-IT" sz="2400" spc="-110" dirty="0">
                <a:solidFill>
                  <a:srgbClr val="292929"/>
                </a:solidFill>
                <a:cs typeface="Arial"/>
              </a:rPr>
              <a:t> Tree Model, out of 18 </a:t>
            </a:r>
            <a:r>
              <a:rPr lang="it-IT" sz="2400" spc="-110" dirty="0" err="1">
                <a:solidFill>
                  <a:srgbClr val="292929"/>
                </a:solidFill>
                <a:cs typeface="Arial"/>
              </a:rPr>
              <a:t>predictions</a:t>
            </a:r>
            <a:r>
              <a:rPr lang="it-IT" sz="2400" spc="-110" dirty="0">
                <a:solidFill>
                  <a:srgbClr val="292929"/>
                </a:solidFill>
                <a:cs typeface="Arial"/>
              </a:rPr>
              <a:t>, </a:t>
            </a:r>
            <a:r>
              <a:rPr lang="it-IT" sz="2400" spc="-110" dirty="0" err="1">
                <a:solidFill>
                  <a:srgbClr val="292929"/>
                </a:solidFill>
                <a:cs typeface="Arial"/>
              </a:rPr>
              <a:t>we</a:t>
            </a:r>
            <a:r>
              <a:rPr lang="it-IT" sz="2400" spc="-110" dirty="0">
                <a:solidFill>
                  <a:srgbClr val="292929"/>
                </a:solidFill>
                <a:cs typeface="Arial"/>
              </a:rPr>
              <a:t> </a:t>
            </a:r>
            <a:r>
              <a:rPr lang="it-IT" sz="2400" spc="-110" dirty="0" err="1">
                <a:solidFill>
                  <a:srgbClr val="292929"/>
                </a:solidFill>
                <a:cs typeface="Arial"/>
              </a:rPr>
              <a:t>had</a:t>
            </a:r>
            <a:r>
              <a:rPr lang="it-IT" sz="2400" spc="-110" dirty="0">
                <a:solidFill>
                  <a:srgbClr val="292929"/>
                </a:solidFill>
                <a:cs typeface="Arial"/>
              </a:rPr>
              <a:t> </a:t>
            </a:r>
            <a:r>
              <a:rPr sz="2400" spc="100" dirty="0">
                <a:solidFill>
                  <a:srgbClr val="292929"/>
                </a:solidFill>
                <a:cs typeface="Arial"/>
              </a:rPr>
              <a:t>1 </a:t>
            </a:r>
            <a:r>
              <a:rPr sz="2400" spc="-204" dirty="0">
                <a:solidFill>
                  <a:srgbClr val="292929"/>
                </a:solidFill>
                <a:cs typeface="Arial"/>
              </a:rPr>
              <a:t>F</a:t>
            </a:r>
            <a:r>
              <a:rPr lang="it-IT" sz="2400" spc="-204" dirty="0">
                <a:solidFill>
                  <a:srgbClr val="292929"/>
                </a:solidFill>
                <a:cs typeface="Arial"/>
              </a:rPr>
              <a:t>alse Positive, </a:t>
            </a:r>
            <a:r>
              <a:rPr lang="it-IT" sz="2400" spc="100" dirty="0">
                <a:solidFill>
                  <a:srgbClr val="292929"/>
                </a:solidFill>
                <a:cs typeface="Arial"/>
              </a:rPr>
              <a:t>1</a:t>
            </a:r>
            <a:r>
              <a:rPr sz="2400" spc="100" dirty="0">
                <a:solidFill>
                  <a:srgbClr val="292929"/>
                </a:solidFill>
                <a:cs typeface="Arial"/>
              </a:rPr>
              <a:t> </a:t>
            </a:r>
            <a:r>
              <a:rPr sz="2400" spc="-150" dirty="0">
                <a:solidFill>
                  <a:srgbClr val="292929"/>
                </a:solidFill>
                <a:cs typeface="Arial"/>
              </a:rPr>
              <a:t>F</a:t>
            </a:r>
            <a:r>
              <a:rPr lang="it-IT" sz="2400" spc="-150" dirty="0">
                <a:solidFill>
                  <a:srgbClr val="292929"/>
                </a:solidFill>
                <a:cs typeface="Arial"/>
              </a:rPr>
              <a:t>alse Negative</a:t>
            </a:r>
            <a:r>
              <a:rPr sz="2400" spc="-150" dirty="0">
                <a:solidFill>
                  <a:srgbClr val="292929"/>
                </a:solidFill>
                <a:cs typeface="Arial"/>
              </a:rPr>
              <a:t>,</a:t>
            </a:r>
            <a:r>
              <a:rPr lang="it-IT" sz="2400" spc="-150" dirty="0">
                <a:solidFill>
                  <a:srgbClr val="292929"/>
                </a:solidFill>
                <a:cs typeface="Arial"/>
              </a:rPr>
              <a:t> 11 True Positive and 5 True Negative.</a:t>
            </a:r>
          </a:p>
          <a:p>
            <a:pPr marL="241300" marR="5080" indent="-228600">
              <a:lnSpc>
                <a:spcPct val="100000"/>
              </a:lnSpc>
              <a:spcBef>
                <a:spcPts val="95"/>
              </a:spcBef>
              <a:buClr>
                <a:srgbClr val="292929"/>
              </a:buClr>
              <a:buFont typeface="Arial"/>
              <a:buChar char="•"/>
              <a:tabLst>
                <a:tab pos="240665" algn="l"/>
                <a:tab pos="241300" algn="l"/>
              </a:tabLst>
            </a:pPr>
            <a:r>
              <a:rPr lang="it-IT" sz="2400" spc="-20" dirty="0">
                <a:solidFill>
                  <a:srgbClr val="292929"/>
                </a:solidFill>
                <a:cs typeface="Arial"/>
              </a:rPr>
              <a:t>The</a:t>
            </a:r>
            <a:r>
              <a:rPr sz="2400" spc="-20" dirty="0">
                <a:solidFill>
                  <a:srgbClr val="292929"/>
                </a:solidFill>
                <a:cs typeface="Arial"/>
              </a:rPr>
              <a:t> </a:t>
            </a:r>
            <a:r>
              <a:rPr sz="2400" spc="-60" dirty="0">
                <a:solidFill>
                  <a:srgbClr val="292929"/>
                </a:solidFill>
                <a:cs typeface="Arial"/>
              </a:rPr>
              <a:t>recall </a:t>
            </a:r>
            <a:r>
              <a:rPr sz="2400" spc="-45" dirty="0">
                <a:solidFill>
                  <a:srgbClr val="292929"/>
                </a:solidFill>
                <a:cs typeface="Arial"/>
              </a:rPr>
              <a:t>rate </a:t>
            </a:r>
            <a:r>
              <a:rPr lang="it-IT" sz="2400" spc="-45" dirty="0" err="1">
                <a:solidFill>
                  <a:srgbClr val="292929"/>
                </a:solidFill>
                <a:cs typeface="Arial"/>
              </a:rPr>
              <a:t>is</a:t>
            </a:r>
            <a:r>
              <a:rPr lang="it-IT" sz="2400" spc="-45" dirty="0">
                <a:solidFill>
                  <a:srgbClr val="292929"/>
                </a:solidFill>
                <a:cs typeface="Arial"/>
              </a:rPr>
              <a:t> </a:t>
            </a:r>
            <a:r>
              <a:rPr lang="it-IT" sz="2400" spc="-45" dirty="0" err="1">
                <a:solidFill>
                  <a:srgbClr val="292929"/>
                </a:solidFill>
                <a:cs typeface="Arial"/>
              </a:rPr>
              <a:t>quite</a:t>
            </a:r>
            <a:r>
              <a:rPr lang="it-IT" sz="2400" spc="-45" dirty="0">
                <a:solidFill>
                  <a:srgbClr val="292929"/>
                </a:solidFill>
                <a:cs typeface="Arial"/>
              </a:rPr>
              <a:t> high</a:t>
            </a:r>
            <a:r>
              <a:rPr sz="2400" spc="-45" dirty="0">
                <a:solidFill>
                  <a:srgbClr val="292929"/>
                </a:solidFill>
                <a:cs typeface="Arial"/>
              </a:rPr>
              <a:t> </a:t>
            </a:r>
            <a:r>
              <a:rPr sz="2400" spc="-60" dirty="0">
                <a:solidFill>
                  <a:srgbClr val="292929"/>
                </a:solidFill>
                <a:cs typeface="Arial"/>
              </a:rPr>
              <a:t>(recall=TP/(TP+FN)=1</a:t>
            </a:r>
            <a:r>
              <a:rPr lang="it-IT" sz="2400" spc="-60" dirty="0">
                <a:solidFill>
                  <a:srgbClr val="292929"/>
                </a:solidFill>
                <a:cs typeface="Arial"/>
              </a:rPr>
              <a:t>1/12 = 0.916</a:t>
            </a:r>
            <a:r>
              <a:rPr sz="2200" spc="-60" dirty="0">
                <a:solidFill>
                  <a:srgbClr val="292929"/>
                </a:solidFill>
                <a:latin typeface="Arial"/>
                <a:cs typeface="Arial"/>
              </a:rPr>
              <a:t>)</a:t>
            </a:r>
            <a:endParaRPr sz="2200" dirty="0">
              <a:latin typeface="Arial"/>
              <a:cs typeface="Arial"/>
            </a:endParaRPr>
          </a:p>
        </p:txBody>
      </p:sp>
      <p:pic>
        <p:nvPicPr>
          <p:cNvPr id="5" name="Immagine 4">
            <a:extLst>
              <a:ext uri="{FF2B5EF4-FFF2-40B4-BE49-F238E27FC236}">
                <a16:creationId xmlns:a16="http://schemas.microsoft.com/office/drawing/2014/main" id="{37B30A88-1636-7116-8223-5470E12751F8}"/>
              </a:ext>
            </a:extLst>
          </p:cNvPr>
          <p:cNvPicPr>
            <a:picLocks noChangeAspect="1"/>
          </p:cNvPicPr>
          <p:nvPr/>
        </p:nvPicPr>
        <p:blipFill>
          <a:blip r:embed="rId3"/>
          <a:stretch>
            <a:fillRect/>
          </a:stretch>
        </p:blipFill>
        <p:spPr>
          <a:xfrm>
            <a:off x="0" y="1293779"/>
            <a:ext cx="7129313" cy="55642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2" name="object 2">
            <a:extLst>
              <a:ext uri="{FF2B5EF4-FFF2-40B4-BE49-F238E27FC236}">
                <a16:creationId xmlns:a16="http://schemas.microsoft.com/office/drawing/2014/main" id="{6DD75D68-A261-B66C-E629-42FC69A2428C}"/>
              </a:ext>
            </a:extLst>
          </p:cNvPr>
          <p:cNvSpPr txBox="1"/>
          <p:nvPr/>
        </p:nvSpPr>
        <p:spPr>
          <a:xfrm>
            <a:off x="428018" y="1109254"/>
            <a:ext cx="11029954" cy="5153334"/>
          </a:xfrm>
          <a:prstGeom prst="rect">
            <a:avLst/>
          </a:prstGeom>
        </p:spPr>
        <p:txBody>
          <a:bodyPr vert="horz" wrap="square" lIns="0" tIns="191135" rIns="0" bIns="0" rtlCol="0">
            <a:spAutoFit/>
          </a:bodyPr>
          <a:lstStyle/>
          <a:p>
            <a:pPr marL="241300" indent="-228600">
              <a:lnSpc>
                <a:spcPct val="100000"/>
              </a:lnSpc>
              <a:spcBef>
                <a:spcPts val="1505"/>
              </a:spcBef>
              <a:buClr>
                <a:srgbClr val="292929"/>
              </a:buClr>
              <a:buFont typeface="Arial"/>
              <a:buChar char="•"/>
              <a:tabLst>
                <a:tab pos="240665" algn="l"/>
                <a:tab pos="241300" algn="l"/>
              </a:tabLst>
            </a:pPr>
            <a:r>
              <a:rPr lang="en-US" sz="2400" dirty="0"/>
              <a:t>SpaceX has steadily improved its launch success rate over the years</a:t>
            </a:r>
            <a:r>
              <a:rPr sz="2400" spc="-65" dirty="0">
                <a:solidFill>
                  <a:srgbClr val="292929"/>
                </a:solidFill>
                <a:cs typeface="Arial"/>
              </a:rPr>
              <a:t>.</a:t>
            </a:r>
            <a:endParaRPr sz="2400" dirty="0">
              <a:cs typeface="Arial"/>
            </a:endParaRPr>
          </a:p>
          <a:p>
            <a:pPr marL="241300" indent="-228600">
              <a:lnSpc>
                <a:spcPct val="100000"/>
              </a:lnSpc>
              <a:spcBef>
                <a:spcPts val="1410"/>
              </a:spcBef>
              <a:buChar char="•"/>
              <a:tabLst>
                <a:tab pos="240665" algn="l"/>
                <a:tab pos="241300" algn="l"/>
              </a:tabLst>
            </a:pPr>
            <a:r>
              <a:rPr lang="en-US" sz="2400" dirty="0"/>
              <a:t>Launches to destinations like Earth-Sun L1, Geostationary Earth Orbit (GEO), High Earth Orbit (HEO), and Sun-Synchronous Orbit (SSO) tend to have the highest success rates. </a:t>
            </a:r>
          </a:p>
          <a:p>
            <a:pPr marL="241300" indent="-228600">
              <a:spcBef>
                <a:spcPts val="1410"/>
              </a:spcBef>
              <a:buFontTx/>
              <a:buChar char="•"/>
              <a:tabLst>
                <a:tab pos="240665" algn="l"/>
                <a:tab pos="241300" algn="l"/>
              </a:tabLst>
            </a:pPr>
            <a:r>
              <a:rPr lang="it-IT" sz="2400" dirty="0"/>
              <a:t>In general </a:t>
            </a:r>
            <a:r>
              <a:rPr lang="en-US" sz="2400" dirty="0"/>
              <a:t>the most successful launches occur when the payload mass falls within the range of 2000 to 3800 kg. but launches to GTO, Sun-Polar, LEO, and ISS have a high success rate for landing even with substantial payloads</a:t>
            </a:r>
            <a:endParaRPr lang="en-US" sz="2400" spc="-55" dirty="0">
              <a:cs typeface="Calibri" panose="020F0502020204030204" pitchFamily="34" charset="0"/>
            </a:endParaRPr>
          </a:p>
          <a:p>
            <a:pPr marL="241300" indent="-228600">
              <a:lnSpc>
                <a:spcPct val="100000"/>
              </a:lnSpc>
              <a:spcBef>
                <a:spcPts val="1395"/>
              </a:spcBef>
              <a:buChar char="•"/>
              <a:tabLst>
                <a:tab pos="240665" algn="l"/>
                <a:tab pos="241300" algn="l"/>
              </a:tabLst>
            </a:pPr>
            <a:r>
              <a:rPr lang="en-US" sz="2400" dirty="0"/>
              <a:t>Among SpaceX launch sites, KSC LC-39A boasts the most successful launches </a:t>
            </a:r>
          </a:p>
          <a:p>
            <a:pPr marL="241300" indent="-228600">
              <a:lnSpc>
                <a:spcPct val="100000"/>
              </a:lnSpc>
              <a:spcBef>
                <a:spcPts val="1395"/>
              </a:spcBef>
              <a:buChar char="•"/>
              <a:tabLst>
                <a:tab pos="240665" algn="l"/>
                <a:tab pos="241300" algn="l"/>
              </a:tabLst>
            </a:pPr>
            <a:r>
              <a:rPr lang="it-IT" sz="2400" dirty="0"/>
              <a:t>A</a:t>
            </a:r>
            <a:r>
              <a:rPr lang="en-US" sz="2400" b="0" i="0" dirty="0" err="1">
                <a:effectLst/>
              </a:rPr>
              <a:t>ll</a:t>
            </a:r>
            <a:r>
              <a:rPr lang="en-US" sz="2400" b="0" i="0" dirty="0">
                <a:effectLst/>
              </a:rPr>
              <a:t> launch sites are not close to the Equator line and they are all in very close proximity to the coast to reduce the payload costs involved in first stage landing on land</a:t>
            </a:r>
            <a:endParaRPr lang="en-US" sz="2400" dirty="0"/>
          </a:p>
          <a:p>
            <a:pPr marL="241300" indent="-228600">
              <a:lnSpc>
                <a:spcPct val="100000"/>
              </a:lnSpc>
              <a:spcBef>
                <a:spcPts val="1395"/>
              </a:spcBef>
              <a:buChar char="•"/>
              <a:tabLst>
                <a:tab pos="240665" algn="l"/>
                <a:tab pos="241300" algn="l"/>
              </a:tabLst>
            </a:pPr>
            <a:r>
              <a:rPr lang="en-US" sz="2400" dirty="0"/>
              <a:t>Among the models tested, the tree classifier demonstrated the highest predictive accuracy for launch success.</a:t>
            </a:r>
            <a:endParaRPr sz="2400" dirty="0">
              <a:cs typeface="Aria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241300" indent="-228600">
              <a:lnSpc>
                <a:spcPct val="100000"/>
              </a:lnSpc>
              <a:spcBef>
                <a:spcPts val="95"/>
              </a:spcBef>
              <a:buClr>
                <a:srgbClr val="292929"/>
              </a:buClr>
              <a:buFont typeface="Arial"/>
              <a:buChar char="•"/>
              <a:tabLst>
                <a:tab pos="240665" algn="l"/>
                <a:tab pos="241300" algn="l"/>
              </a:tabLst>
            </a:pPr>
            <a:r>
              <a:rPr lang="en-US" dirty="0"/>
              <a:t>A full list of datasets, with links to the respective notebooks used for this SpaceX project is available at this link</a:t>
            </a:r>
            <a:r>
              <a:rPr lang="en-US" spc="-40" dirty="0">
                <a:solidFill>
                  <a:srgbClr val="292929"/>
                </a:solidFill>
                <a:cs typeface="Arial"/>
              </a:rPr>
              <a:t>:</a:t>
            </a:r>
            <a:r>
              <a:rPr lang="en-US" spc="45" dirty="0">
                <a:solidFill>
                  <a:srgbClr val="292929"/>
                </a:solidFill>
                <a:cs typeface="Arial"/>
              </a:rPr>
              <a:t> </a:t>
            </a:r>
          </a:p>
          <a:p>
            <a:pPr marL="12700" indent="0">
              <a:lnSpc>
                <a:spcPct val="100000"/>
              </a:lnSpc>
              <a:spcBef>
                <a:spcPts val="95"/>
              </a:spcBef>
              <a:buClr>
                <a:srgbClr val="292929"/>
              </a:buClr>
              <a:buNone/>
              <a:tabLst>
                <a:tab pos="240665" algn="l"/>
                <a:tab pos="241300" algn="l"/>
              </a:tabLst>
            </a:pPr>
            <a:r>
              <a:rPr lang="en-US" sz="2200" u="heavy" spc="-20" dirty="0">
                <a:solidFill>
                  <a:srgbClr val="0462C1"/>
                </a:solidFill>
                <a:uFill>
                  <a:solidFill>
                    <a:srgbClr val="0462C1"/>
                  </a:solidFill>
                </a:uFill>
                <a:latin typeface="Arial"/>
                <a:cs typeface="Arial"/>
              </a:rPr>
              <a:t>https://github.com/bejaflor66/applied-data-science-capstone</a:t>
            </a:r>
            <a:endParaRPr lang="en-US" sz="2200" dirty="0">
              <a:latin typeface="Arial"/>
              <a:cs typeface="Arial"/>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67253" y="1269754"/>
            <a:ext cx="11424747" cy="5588246"/>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marL="698500" lvl="1" indent="-228600">
              <a:lnSpc>
                <a:spcPct val="100000"/>
              </a:lnSpc>
              <a:spcBef>
                <a:spcPts val="1405"/>
              </a:spcBef>
              <a:buChar char="•"/>
              <a:tabLst>
                <a:tab pos="697865" algn="l"/>
                <a:tab pos="699135" algn="l"/>
              </a:tabLst>
            </a:pPr>
            <a:r>
              <a:rPr lang="en-US" sz="8000" spc="-80" dirty="0">
                <a:solidFill>
                  <a:srgbClr val="767070"/>
                </a:solidFill>
                <a:latin typeface="Arial"/>
                <a:cs typeface="Arial"/>
              </a:rPr>
              <a:t>Make </a:t>
            </a:r>
            <a:r>
              <a:rPr lang="en-US" sz="8000" spc="-110" dirty="0">
                <a:solidFill>
                  <a:srgbClr val="767070"/>
                </a:solidFill>
                <a:latin typeface="Arial"/>
                <a:cs typeface="Arial"/>
              </a:rPr>
              <a:t>a </a:t>
            </a:r>
            <a:r>
              <a:rPr lang="en-US" sz="8000" spc="-35" dirty="0">
                <a:solidFill>
                  <a:srgbClr val="767070"/>
                </a:solidFill>
                <a:latin typeface="Arial"/>
                <a:cs typeface="Arial"/>
              </a:rPr>
              <a:t>request </a:t>
            </a:r>
            <a:r>
              <a:rPr lang="en-US" sz="8000" spc="25" dirty="0">
                <a:solidFill>
                  <a:srgbClr val="767070"/>
                </a:solidFill>
                <a:latin typeface="Arial"/>
                <a:cs typeface="Arial"/>
              </a:rPr>
              <a:t>to </a:t>
            </a:r>
            <a:r>
              <a:rPr lang="en-US" sz="8000" spc="-25" dirty="0">
                <a:solidFill>
                  <a:srgbClr val="767070"/>
                </a:solidFill>
                <a:latin typeface="Arial"/>
                <a:cs typeface="Arial"/>
              </a:rPr>
              <a:t>the </a:t>
            </a:r>
            <a:r>
              <a:rPr lang="en-US" sz="8000" spc="-114" dirty="0">
                <a:solidFill>
                  <a:srgbClr val="767070"/>
                </a:solidFill>
                <a:latin typeface="Arial"/>
                <a:cs typeface="Arial"/>
              </a:rPr>
              <a:t>SpaceX</a:t>
            </a:r>
            <a:r>
              <a:rPr lang="en-US" sz="8000" spc="-225" dirty="0">
                <a:solidFill>
                  <a:srgbClr val="767070"/>
                </a:solidFill>
                <a:latin typeface="Arial"/>
                <a:cs typeface="Arial"/>
              </a:rPr>
              <a:t> </a:t>
            </a:r>
            <a:r>
              <a:rPr lang="en-US" sz="8000" spc="-110" dirty="0">
                <a:solidFill>
                  <a:srgbClr val="767070"/>
                </a:solidFill>
                <a:latin typeface="Arial"/>
                <a:cs typeface="Arial"/>
              </a:rPr>
              <a:t>API</a:t>
            </a:r>
            <a:endParaRPr lang="en-US" sz="8000" dirty="0">
              <a:latin typeface="Arial"/>
              <a:cs typeface="Arial"/>
            </a:endParaRPr>
          </a:p>
          <a:p>
            <a:pPr marL="698500" marR="2007870" lvl="1" indent="-228600">
              <a:lnSpc>
                <a:spcPct val="100000"/>
              </a:lnSpc>
              <a:spcBef>
                <a:spcPts val="1395"/>
              </a:spcBef>
              <a:buChar char="•"/>
              <a:tabLst>
                <a:tab pos="697865" algn="l"/>
                <a:tab pos="699135" algn="l"/>
              </a:tabLst>
            </a:pPr>
            <a:r>
              <a:rPr lang="en-US" sz="8000" spc="-100" dirty="0">
                <a:solidFill>
                  <a:srgbClr val="767070"/>
                </a:solidFill>
                <a:latin typeface="Arial"/>
                <a:cs typeface="Arial"/>
              </a:rPr>
              <a:t>Web </a:t>
            </a:r>
            <a:r>
              <a:rPr lang="en-US" sz="8000" spc="-40" dirty="0">
                <a:solidFill>
                  <a:srgbClr val="767070"/>
                </a:solidFill>
                <a:latin typeface="Arial"/>
                <a:cs typeface="Arial"/>
              </a:rPr>
              <a:t>scraping </a:t>
            </a:r>
            <a:r>
              <a:rPr lang="en-US" sz="8000" spc="-25" dirty="0">
                <a:solidFill>
                  <a:srgbClr val="767070"/>
                </a:solidFill>
                <a:latin typeface="Arial"/>
                <a:cs typeface="Arial"/>
              </a:rPr>
              <a:t>from the </a:t>
            </a:r>
            <a:r>
              <a:rPr lang="en-US" sz="8000" spc="-40" dirty="0">
                <a:solidFill>
                  <a:srgbClr val="767070"/>
                </a:solidFill>
                <a:latin typeface="Arial"/>
                <a:cs typeface="Arial"/>
              </a:rPr>
              <a:t>Wikipedia </a:t>
            </a:r>
            <a:r>
              <a:rPr lang="en-US" sz="8000" spc="-50" dirty="0">
                <a:solidFill>
                  <a:srgbClr val="767070"/>
                </a:solidFill>
                <a:latin typeface="Arial"/>
                <a:cs typeface="Arial"/>
              </a:rPr>
              <a:t>page  </a:t>
            </a:r>
            <a:r>
              <a:rPr lang="en-US" sz="8000" spc="-10" dirty="0">
                <a:solidFill>
                  <a:srgbClr val="767070"/>
                </a:solidFill>
                <a:latin typeface="Arial"/>
                <a:cs typeface="Arial"/>
              </a:rPr>
              <a:t>(</a:t>
            </a:r>
            <a:r>
              <a:rPr lang="en-US" sz="8000" u="heavy" spc="-10" dirty="0">
                <a:solidFill>
                  <a:srgbClr val="0462C1"/>
                </a:solidFill>
                <a:uFill>
                  <a:solidFill>
                    <a:srgbClr val="0462C1"/>
                  </a:solidFill>
                </a:uFill>
                <a:latin typeface="Calibri"/>
                <a:cs typeface="Calibri"/>
                <a:hlinkClick r:id="rId4"/>
              </a:rPr>
              <a:t>https://en.wikipedia.org/wiki/List_of_Falcon_9_and_Falcon_Heavy_launches</a:t>
            </a:r>
            <a:r>
              <a:rPr lang="en-US" sz="8000" spc="-10" dirty="0">
                <a:solidFill>
                  <a:srgbClr val="767070"/>
                </a:solidFill>
                <a:latin typeface="Arial"/>
                <a:cs typeface="Arial"/>
              </a:rPr>
              <a:t>)</a:t>
            </a:r>
            <a:endParaRPr lang="en-US" sz="8000" dirty="0">
              <a:latin typeface="Arial"/>
              <a:cs typeface="Arial"/>
            </a:endParaRPr>
          </a:p>
          <a:p>
            <a:pPr>
              <a:lnSpc>
                <a:spcPct val="120000"/>
              </a:lnSpc>
              <a:spcBef>
                <a:spcPts val="1400"/>
              </a:spcBef>
            </a:pPr>
            <a:r>
              <a:rPr lang="en-US" sz="8800" dirty="0">
                <a:solidFill>
                  <a:schemeClr val="accent3">
                    <a:lumMod val="25000"/>
                  </a:schemeClr>
                </a:solidFill>
                <a:latin typeface="Abadi"/>
              </a:rPr>
              <a:t>Perform data wrangling</a:t>
            </a:r>
            <a:br>
              <a:rPr lang="en-US" sz="8800" dirty="0">
                <a:solidFill>
                  <a:schemeClr val="accent3">
                    <a:lumMod val="25000"/>
                  </a:schemeClr>
                </a:solidFill>
                <a:latin typeface="Abadi"/>
              </a:rPr>
            </a:br>
            <a:r>
              <a:rPr lang="en-US" sz="8000" spc="-35" dirty="0">
                <a:solidFill>
                  <a:srgbClr val="767070"/>
                </a:solidFill>
                <a:latin typeface="Arial"/>
                <a:cs typeface="Arial"/>
              </a:rPr>
              <a:t>Convert landing outcomes to a binary format (like turning "successful" and "failed" into 1s and 0s)</a:t>
            </a:r>
            <a:r>
              <a:rPr lang="en-US" sz="8000" spc="45" dirty="0">
                <a:solidFill>
                  <a:srgbClr val="767070"/>
                </a:solidFill>
                <a:latin typeface="Arial"/>
                <a:cs typeface="Arial"/>
              </a:rPr>
              <a:t> </a:t>
            </a:r>
            <a:r>
              <a:rPr lang="en-US" sz="8000" spc="-55" dirty="0">
                <a:solidFill>
                  <a:srgbClr val="767070"/>
                </a:solidFill>
                <a:latin typeface="Arial"/>
                <a:cs typeface="Arial"/>
              </a:rPr>
              <a:t>and</a:t>
            </a:r>
            <a:r>
              <a:rPr lang="en-US" sz="8000" spc="50" dirty="0">
                <a:solidFill>
                  <a:srgbClr val="767070"/>
                </a:solidFill>
                <a:latin typeface="Arial"/>
                <a:cs typeface="Arial"/>
              </a:rPr>
              <a:t> </a:t>
            </a:r>
            <a:r>
              <a:rPr lang="en-US" sz="8000" spc="-55" dirty="0">
                <a:solidFill>
                  <a:srgbClr val="767070"/>
                </a:solidFill>
                <a:latin typeface="Arial"/>
                <a:cs typeface="Arial"/>
              </a:rPr>
              <a:t>create</a:t>
            </a:r>
            <a:r>
              <a:rPr lang="en-US" sz="8000" spc="50" dirty="0">
                <a:solidFill>
                  <a:srgbClr val="767070"/>
                </a:solidFill>
                <a:latin typeface="Arial"/>
                <a:cs typeface="Arial"/>
              </a:rPr>
              <a:t> </a:t>
            </a:r>
            <a:r>
              <a:rPr lang="en-US" sz="8000" spc="-45" dirty="0">
                <a:solidFill>
                  <a:srgbClr val="767070"/>
                </a:solidFill>
                <a:latin typeface="Arial"/>
                <a:cs typeface="Arial"/>
              </a:rPr>
              <a:t>labels</a:t>
            </a:r>
            <a:r>
              <a:rPr lang="en-US" sz="8000" spc="50" dirty="0">
                <a:solidFill>
                  <a:srgbClr val="767070"/>
                </a:solidFill>
                <a:latin typeface="Arial"/>
                <a:cs typeface="Arial"/>
              </a:rPr>
              <a:t> </a:t>
            </a:r>
            <a:r>
              <a:rPr lang="en-US" sz="8000" dirty="0">
                <a:solidFill>
                  <a:srgbClr val="767070"/>
                </a:solidFill>
                <a:latin typeface="Arial"/>
                <a:cs typeface="Arial"/>
              </a:rPr>
              <a:t>for</a:t>
            </a:r>
            <a:r>
              <a:rPr lang="en-US" sz="8000" spc="65" dirty="0">
                <a:solidFill>
                  <a:srgbClr val="767070"/>
                </a:solidFill>
                <a:latin typeface="Arial"/>
                <a:cs typeface="Arial"/>
              </a:rPr>
              <a:t> </a:t>
            </a:r>
            <a:r>
              <a:rPr lang="en-US" sz="8000" spc="-55" dirty="0">
                <a:solidFill>
                  <a:srgbClr val="767070"/>
                </a:solidFill>
                <a:latin typeface="Arial"/>
                <a:cs typeface="Arial"/>
              </a:rPr>
              <a:t>outcomes </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br>
              <a:rPr lang="en-US" sz="8800" dirty="0">
                <a:solidFill>
                  <a:schemeClr val="accent3">
                    <a:lumMod val="25000"/>
                  </a:schemeClr>
                </a:solidFill>
                <a:latin typeface="Abadi"/>
              </a:rPr>
            </a:br>
            <a:r>
              <a:rPr lang="en-US" sz="8000" spc="-35" dirty="0">
                <a:solidFill>
                  <a:srgbClr val="767070"/>
                </a:solidFill>
                <a:latin typeface="Arial"/>
                <a:cs typeface="Arial"/>
              </a:rPr>
              <a:t>Initialize a set of classification models. Then, utilize Grid Search to determine the optimal hyperparameters for each model. Finally, compare the training and test accuracies of these models to identify the one with the highest performance.</a:t>
            </a:r>
          </a:p>
          <a:p>
            <a:pPr marL="457200" lvl="1" indent="0">
              <a:lnSpc>
                <a:spcPct val="120000"/>
              </a:lnSpc>
              <a:spcBef>
                <a:spcPts val="1400"/>
              </a:spcBef>
              <a:buNone/>
            </a:pP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object 5">
            <a:extLst>
              <a:ext uri="{FF2B5EF4-FFF2-40B4-BE49-F238E27FC236}">
                <a16:creationId xmlns:a16="http://schemas.microsoft.com/office/drawing/2014/main" id="{5D4BB546-9C31-6A0C-B22A-64D3D953ADEE}"/>
              </a:ext>
            </a:extLst>
          </p:cNvPr>
          <p:cNvSpPr txBox="1"/>
          <p:nvPr/>
        </p:nvSpPr>
        <p:spPr>
          <a:xfrm>
            <a:off x="1287780" y="3901440"/>
            <a:ext cx="3112135" cy="678391"/>
          </a:xfrm>
          <a:prstGeom prst="rect">
            <a:avLst/>
          </a:prstGeom>
          <a:solidFill>
            <a:schemeClr val="accent4">
              <a:lumMod val="20000"/>
              <a:lumOff val="80000"/>
            </a:schemeClr>
          </a:solidFill>
          <a:ln>
            <a:solidFill>
              <a:schemeClr val="tx1"/>
            </a:solidFill>
          </a:ln>
        </p:spPr>
        <p:txBody>
          <a:bodyPr vert="horz" wrap="square" lIns="0" tIns="12700" rIns="0" bIns="0" rtlCol="0">
            <a:spAutoFit/>
          </a:bodyPr>
          <a:lstStyle>
            <a:defPPr>
              <a:defRPr lang="en-US"/>
            </a:defPPr>
            <a:lvl1pPr marL="172085" algn="ctr">
              <a:lnSpc>
                <a:spcPct val="100000"/>
              </a:lnSpc>
              <a:spcBef>
                <a:spcPts val="100"/>
              </a:spcBef>
              <a:defRPr sz="1400" spc="-10">
                <a:ln>
                  <a:solidFill>
                    <a:schemeClr val="accent1"/>
                  </a:solidFill>
                </a:ln>
                <a:latin typeface="Calibri"/>
                <a:cs typeface="Calibri"/>
              </a:defRPr>
            </a:lvl1pPr>
          </a:lstStyle>
          <a:p>
            <a:r>
              <a:rPr lang="it-IT" dirty="0" err="1"/>
              <a:t>Request</a:t>
            </a:r>
            <a:r>
              <a:rPr lang="it-IT" dirty="0"/>
              <a:t> </a:t>
            </a:r>
            <a:r>
              <a:rPr lang="it-IT" dirty="0" err="1"/>
              <a:t>various</a:t>
            </a:r>
            <a:r>
              <a:rPr lang="it-IT" dirty="0"/>
              <a:t> </a:t>
            </a:r>
            <a:r>
              <a:rPr lang="it-IT" dirty="0" err="1"/>
              <a:t>Launch</a:t>
            </a:r>
            <a:r>
              <a:rPr lang="it-IT" dirty="0"/>
              <a:t> data via Space</a:t>
            </a:r>
            <a:r>
              <a:rPr dirty="0"/>
              <a:t>X API</a:t>
            </a:r>
          </a:p>
        </p:txBody>
      </p:sp>
      <p:sp>
        <p:nvSpPr>
          <p:cNvPr id="4" name="object 9">
            <a:extLst>
              <a:ext uri="{FF2B5EF4-FFF2-40B4-BE49-F238E27FC236}">
                <a16:creationId xmlns:a16="http://schemas.microsoft.com/office/drawing/2014/main" id="{EA734D7A-1AF9-2831-3CDD-B767F872DDDA}"/>
              </a:ext>
            </a:extLst>
          </p:cNvPr>
          <p:cNvSpPr txBox="1"/>
          <p:nvPr/>
        </p:nvSpPr>
        <p:spPr>
          <a:xfrm>
            <a:off x="1287780" y="4978908"/>
            <a:ext cx="3112135" cy="548640"/>
          </a:xfrm>
          <a:prstGeom prst="rect">
            <a:avLst/>
          </a:prstGeom>
          <a:solidFill>
            <a:schemeClr val="accent4">
              <a:lumMod val="20000"/>
              <a:lumOff val="80000"/>
            </a:schemeClr>
          </a:solidFill>
          <a:ln>
            <a:solidFill>
              <a:schemeClr val="tx1"/>
            </a:solidFill>
          </a:ln>
        </p:spPr>
        <p:txBody>
          <a:bodyPr vert="horz" wrap="square" lIns="0" tIns="12700" rIns="0" bIns="0" rtlCol="0">
            <a:spAutoFit/>
          </a:bodyPr>
          <a:lstStyle>
            <a:defPPr>
              <a:defRPr lang="en-US"/>
            </a:defPPr>
            <a:lvl1pPr marL="172085" algn="ctr">
              <a:lnSpc>
                <a:spcPct val="100000"/>
              </a:lnSpc>
              <a:spcBef>
                <a:spcPts val="100"/>
              </a:spcBef>
              <a:defRPr sz="1400" spc="-10">
                <a:ln>
                  <a:solidFill>
                    <a:schemeClr val="accent1"/>
                  </a:solidFill>
                </a:ln>
                <a:latin typeface="Calibri"/>
                <a:cs typeface="Calibri"/>
              </a:defRPr>
            </a:lvl1pPr>
          </a:lstStyle>
          <a:p>
            <a:r>
              <a:rPr dirty="0"/>
              <a:t>Receive response and convert</a:t>
            </a:r>
          </a:p>
          <a:p>
            <a:r>
              <a:rPr dirty="0"/>
              <a:t>it to a </a:t>
            </a:r>
            <a:r>
              <a:rPr dirty="0" err="1"/>
              <a:t>json</a:t>
            </a:r>
            <a:r>
              <a:rPr dirty="0"/>
              <a:t> file</a:t>
            </a:r>
          </a:p>
        </p:txBody>
      </p:sp>
      <p:sp>
        <p:nvSpPr>
          <p:cNvPr id="7" name="object 13">
            <a:extLst>
              <a:ext uri="{FF2B5EF4-FFF2-40B4-BE49-F238E27FC236}">
                <a16:creationId xmlns:a16="http://schemas.microsoft.com/office/drawing/2014/main" id="{EBE15DFC-21B4-0A03-C9EE-86C7EF2FA56A}"/>
              </a:ext>
            </a:extLst>
          </p:cNvPr>
          <p:cNvSpPr txBox="1"/>
          <p:nvPr/>
        </p:nvSpPr>
        <p:spPr>
          <a:xfrm>
            <a:off x="1294767" y="5918222"/>
            <a:ext cx="3110865" cy="807913"/>
          </a:xfrm>
          <a:prstGeom prst="rect">
            <a:avLst/>
          </a:prstGeom>
          <a:solidFill>
            <a:schemeClr val="accent4">
              <a:lumMod val="20000"/>
              <a:lumOff val="80000"/>
            </a:schemeClr>
          </a:solidFill>
          <a:ln>
            <a:solidFill>
              <a:schemeClr val="tx1"/>
            </a:solidFill>
          </a:ln>
        </p:spPr>
        <p:txBody>
          <a:bodyPr vert="horz" wrap="square" lIns="0" tIns="12700" rIns="0" bIns="0" rtlCol="0">
            <a:spAutoFit/>
          </a:bodyPr>
          <a:lstStyle>
            <a:defPPr>
              <a:defRPr lang="en-US"/>
            </a:defPPr>
            <a:lvl1pPr marL="172085" algn="ctr">
              <a:lnSpc>
                <a:spcPct val="100000"/>
              </a:lnSpc>
              <a:spcBef>
                <a:spcPts val="100"/>
              </a:spcBef>
              <a:defRPr sz="1400" spc="-10">
                <a:ln>
                  <a:solidFill>
                    <a:schemeClr val="accent1"/>
                  </a:solidFill>
                </a:ln>
                <a:latin typeface="Calibri"/>
                <a:cs typeface="Calibri"/>
              </a:defRPr>
            </a:lvl1pPr>
          </a:lstStyle>
          <a:p>
            <a:r>
              <a:rPr lang="en-US" dirty="0"/>
              <a:t>Normalize it and turn it into a Pandas data frame</a:t>
            </a:r>
          </a:p>
          <a:p>
            <a:r>
              <a:rPr dirty="0"/>
              <a:t>and save it as </a:t>
            </a:r>
            <a:r>
              <a:rPr lang="it-IT" dirty="0"/>
              <a:t>a </a:t>
            </a:r>
            <a:r>
              <a:rPr dirty="0"/>
              <a:t>csv file</a:t>
            </a:r>
          </a:p>
        </p:txBody>
      </p:sp>
      <p:sp>
        <p:nvSpPr>
          <p:cNvPr id="8" name="object 24">
            <a:extLst>
              <a:ext uri="{FF2B5EF4-FFF2-40B4-BE49-F238E27FC236}">
                <a16:creationId xmlns:a16="http://schemas.microsoft.com/office/drawing/2014/main" id="{BC7CB508-E740-19D4-86E6-C57B20C41E36}"/>
              </a:ext>
            </a:extLst>
          </p:cNvPr>
          <p:cNvSpPr txBox="1"/>
          <p:nvPr/>
        </p:nvSpPr>
        <p:spPr>
          <a:xfrm>
            <a:off x="452847" y="1524001"/>
            <a:ext cx="10963669" cy="2128147"/>
          </a:xfrm>
          <a:prstGeom prst="rect">
            <a:avLst/>
          </a:prstGeom>
        </p:spPr>
        <p:txBody>
          <a:bodyPr vert="horz" wrap="square" lIns="0" tIns="12065" rIns="0" bIns="0" rtlCol="0">
            <a:spAutoFit/>
          </a:bodyPr>
          <a:lstStyle/>
          <a:p>
            <a:pPr marL="241300" indent="-228600">
              <a:lnSpc>
                <a:spcPct val="100000"/>
              </a:lnSpc>
              <a:spcBef>
                <a:spcPts val="95"/>
              </a:spcBef>
              <a:buChar char="•"/>
              <a:tabLst>
                <a:tab pos="240665" algn="l"/>
                <a:tab pos="241300" algn="l"/>
              </a:tabLst>
            </a:pPr>
            <a:r>
              <a:rPr sz="2000" spc="-85" dirty="0">
                <a:solidFill>
                  <a:srgbClr val="292929"/>
                </a:solidFill>
                <a:cs typeface="Arial"/>
              </a:rPr>
              <a:t>Data co</a:t>
            </a:r>
            <a:r>
              <a:rPr lang="it-IT" sz="2000" spc="-85" dirty="0">
                <a:solidFill>
                  <a:srgbClr val="292929"/>
                </a:solidFill>
                <a:cs typeface="Arial"/>
              </a:rPr>
              <a:t>l</a:t>
            </a:r>
            <a:r>
              <a:rPr sz="2000" spc="-85" dirty="0">
                <a:solidFill>
                  <a:srgbClr val="292929"/>
                </a:solidFill>
                <a:cs typeface="Arial"/>
              </a:rPr>
              <a:t>lection process</a:t>
            </a:r>
          </a:p>
          <a:p>
            <a:pPr marL="698500" lvl="1" indent="-228600">
              <a:lnSpc>
                <a:spcPct val="100000"/>
              </a:lnSpc>
              <a:spcBef>
                <a:spcPts val="1430"/>
              </a:spcBef>
              <a:buChar char="•"/>
              <a:tabLst>
                <a:tab pos="697865" algn="l"/>
                <a:tab pos="699135" algn="l"/>
              </a:tabLst>
            </a:pPr>
            <a:r>
              <a:rPr sz="2000" spc="-85" dirty="0">
                <a:solidFill>
                  <a:srgbClr val="292929"/>
                </a:solidFill>
                <a:cs typeface="Arial"/>
              </a:rPr>
              <a:t>For SpaceX API, we make a request to the SpaceX API and then go on to clean the requested data.</a:t>
            </a:r>
          </a:p>
          <a:p>
            <a:pPr marL="698500" marR="15240" lvl="1" indent="-228600">
              <a:lnSpc>
                <a:spcPct val="100000"/>
              </a:lnSpc>
              <a:spcBef>
                <a:spcPts val="1395"/>
              </a:spcBef>
              <a:buChar char="•"/>
              <a:tabLst>
                <a:tab pos="697865" algn="l"/>
                <a:tab pos="699135" algn="l"/>
              </a:tabLst>
            </a:pPr>
            <a:r>
              <a:rPr lang="it-IT" sz="2000" spc="-85" dirty="0">
                <a:solidFill>
                  <a:srgbClr val="292929"/>
                </a:solidFill>
                <a:cs typeface="Arial"/>
              </a:rPr>
              <a:t>F</a:t>
            </a:r>
            <a:r>
              <a:rPr sz="2000" spc="-85" dirty="0">
                <a:solidFill>
                  <a:srgbClr val="292929"/>
                </a:solidFill>
                <a:cs typeface="Arial"/>
              </a:rPr>
              <a:t>or web scraping, we extract a Falcon 9 launch records HTML table from Wikipedia and then parse the table and convert it into a Pandas data frame</a:t>
            </a:r>
          </a:p>
          <a:p>
            <a:pPr marL="494665">
              <a:lnSpc>
                <a:spcPct val="100000"/>
              </a:lnSpc>
              <a:spcBef>
                <a:spcPts val="1700"/>
              </a:spcBef>
              <a:tabLst>
                <a:tab pos="6415405" algn="l"/>
              </a:tabLst>
            </a:pPr>
            <a:r>
              <a:rPr sz="2000" spc="-85" dirty="0">
                <a:solidFill>
                  <a:srgbClr val="292929"/>
                </a:solidFill>
                <a:cs typeface="Arial"/>
              </a:rPr>
              <a:t>SpaceX API	Web scraping</a:t>
            </a:r>
          </a:p>
        </p:txBody>
      </p:sp>
      <p:sp>
        <p:nvSpPr>
          <p:cNvPr id="9" name="object 15">
            <a:extLst>
              <a:ext uri="{FF2B5EF4-FFF2-40B4-BE49-F238E27FC236}">
                <a16:creationId xmlns:a16="http://schemas.microsoft.com/office/drawing/2014/main" id="{FFC0024C-C897-1D62-55ED-79FC9C4AEDF8}"/>
              </a:ext>
            </a:extLst>
          </p:cNvPr>
          <p:cNvSpPr txBox="1"/>
          <p:nvPr/>
        </p:nvSpPr>
        <p:spPr>
          <a:xfrm>
            <a:off x="7208519" y="3901440"/>
            <a:ext cx="3110865" cy="548640"/>
          </a:xfrm>
          <a:prstGeom prst="rect">
            <a:avLst/>
          </a:prstGeom>
          <a:solidFill>
            <a:schemeClr val="accent4">
              <a:lumMod val="20000"/>
              <a:lumOff val="80000"/>
            </a:schemeClr>
          </a:solidFill>
          <a:ln>
            <a:solidFill>
              <a:schemeClr val="tx1"/>
            </a:solidFill>
          </a:ln>
        </p:spPr>
        <p:txBody>
          <a:bodyPr vert="horz" wrap="square" lIns="0" tIns="12700" rIns="0" bIns="0" rtlCol="0">
            <a:spAutoFit/>
          </a:bodyPr>
          <a:lstStyle>
            <a:defPPr>
              <a:defRPr lang="en-US"/>
            </a:defPPr>
            <a:lvl1pPr marL="172085" algn="ctr">
              <a:lnSpc>
                <a:spcPct val="100000"/>
              </a:lnSpc>
              <a:spcBef>
                <a:spcPts val="100"/>
              </a:spcBef>
              <a:defRPr sz="1400" spc="-10">
                <a:ln>
                  <a:solidFill>
                    <a:schemeClr val="accent1"/>
                  </a:solidFill>
                </a:ln>
                <a:latin typeface="Calibri"/>
                <a:cs typeface="Calibri"/>
              </a:defRPr>
            </a:lvl1pPr>
          </a:lstStyle>
          <a:p>
            <a:r>
              <a:rPr dirty="0"/>
              <a:t>Get HTML response from the</a:t>
            </a:r>
          </a:p>
          <a:p>
            <a:r>
              <a:rPr dirty="0"/>
              <a:t>Wikipedia page</a:t>
            </a:r>
          </a:p>
        </p:txBody>
      </p:sp>
      <p:sp>
        <p:nvSpPr>
          <p:cNvPr id="10" name="object 18">
            <a:extLst>
              <a:ext uri="{FF2B5EF4-FFF2-40B4-BE49-F238E27FC236}">
                <a16:creationId xmlns:a16="http://schemas.microsoft.com/office/drawing/2014/main" id="{EAFE9C0B-A118-64F2-AC6C-9C21D99DA766}"/>
              </a:ext>
            </a:extLst>
          </p:cNvPr>
          <p:cNvSpPr/>
          <p:nvPr/>
        </p:nvSpPr>
        <p:spPr>
          <a:xfrm>
            <a:off x="7159530" y="4860988"/>
            <a:ext cx="3110483" cy="538609"/>
          </a:xfrm>
          <a:prstGeom prst="rect">
            <a:avLst/>
          </a:prstGeom>
          <a:solidFill>
            <a:schemeClr val="accent4">
              <a:lumMod val="20000"/>
              <a:lumOff val="80000"/>
            </a:schemeClr>
          </a:solidFill>
          <a:ln>
            <a:solidFill>
              <a:schemeClr val="tx1"/>
            </a:solidFill>
          </a:ln>
        </p:spPr>
        <p:txBody>
          <a:bodyPr vert="horz" wrap="square" lIns="0" tIns="12700" rIns="0" bIns="0" rtlCol="0">
            <a:spAutoFit/>
          </a:bodyPr>
          <a:lstStyle/>
          <a:p>
            <a:pPr marL="172085" algn="ctr">
              <a:spcBef>
                <a:spcPts val="100"/>
              </a:spcBef>
            </a:pPr>
            <a:r>
              <a:rPr lang="en-US" sz="1400" spc="-10" dirty="0">
                <a:ln>
                  <a:solidFill>
                    <a:schemeClr val="accent1"/>
                  </a:solidFill>
                </a:ln>
                <a:latin typeface="Calibri"/>
                <a:cs typeface="Calibri"/>
              </a:rPr>
              <a:t>Create a </a:t>
            </a:r>
            <a:r>
              <a:rPr lang="en-US" sz="1400" spc="-10" dirty="0" err="1">
                <a:ln>
                  <a:solidFill>
                    <a:schemeClr val="accent1"/>
                  </a:solidFill>
                </a:ln>
                <a:latin typeface="Calibri"/>
                <a:cs typeface="Calibri"/>
              </a:rPr>
              <a:t>BeautifulSoup</a:t>
            </a:r>
            <a:r>
              <a:rPr lang="en-US" sz="1400" spc="-10" dirty="0">
                <a:ln>
                  <a:solidFill>
                    <a:schemeClr val="accent1"/>
                  </a:solidFill>
                </a:ln>
                <a:latin typeface="Calibri"/>
                <a:cs typeface="Calibri"/>
              </a:rPr>
              <a:t> object from the HTML response</a:t>
            </a:r>
            <a:endParaRPr sz="1400" spc="-10" dirty="0">
              <a:ln>
                <a:solidFill>
                  <a:schemeClr val="accent1"/>
                </a:solidFill>
              </a:ln>
              <a:latin typeface="Calibri"/>
              <a:cs typeface="Calibri"/>
            </a:endParaRPr>
          </a:p>
        </p:txBody>
      </p:sp>
      <p:sp>
        <p:nvSpPr>
          <p:cNvPr id="13" name="object 23">
            <a:extLst>
              <a:ext uri="{FF2B5EF4-FFF2-40B4-BE49-F238E27FC236}">
                <a16:creationId xmlns:a16="http://schemas.microsoft.com/office/drawing/2014/main" id="{3AA97885-CE32-4197-4907-AA8A1061C34D}"/>
              </a:ext>
            </a:extLst>
          </p:cNvPr>
          <p:cNvSpPr txBox="1"/>
          <p:nvPr/>
        </p:nvSpPr>
        <p:spPr>
          <a:xfrm>
            <a:off x="7171943" y="5834142"/>
            <a:ext cx="3112135" cy="807913"/>
          </a:xfrm>
          <a:prstGeom prst="rect">
            <a:avLst/>
          </a:prstGeom>
          <a:solidFill>
            <a:schemeClr val="accent4">
              <a:lumMod val="20000"/>
              <a:lumOff val="80000"/>
            </a:schemeClr>
          </a:solidFill>
          <a:ln>
            <a:solidFill>
              <a:schemeClr val="tx1"/>
            </a:solidFill>
          </a:ln>
        </p:spPr>
        <p:txBody>
          <a:bodyPr vert="horz" wrap="square" lIns="0" tIns="12700" rIns="0" bIns="0" rtlCol="0">
            <a:spAutoFit/>
          </a:bodyPr>
          <a:lstStyle>
            <a:defPPr>
              <a:defRPr lang="en-US"/>
            </a:defPPr>
            <a:lvl1pPr marL="172085" algn="ctr">
              <a:spcBef>
                <a:spcPts val="100"/>
              </a:spcBef>
              <a:defRPr sz="1400" spc="-10">
                <a:ln>
                  <a:solidFill>
                    <a:schemeClr val="accent1"/>
                  </a:solidFill>
                </a:ln>
                <a:latin typeface="Calibri"/>
                <a:cs typeface="Calibri"/>
              </a:defRPr>
            </a:lvl1pPr>
          </a:lstStyle>
          <a:p>
            <a:r>
              <a:rPr lang="en-US" dirty="0"/>
              <a:t>Normalize it and turn it into a Pandas data frame</a:t>
            </a:r>
          </a:p>
          <a:p>
            <a:r>
              <a:rPr lang="en-US" dirty="0"/>
              <a:t>and save it as a csv file</a:t>
            </a:r>
          </a:p>
        </p:txBody>
      </p:sp>
      <p:cxnSp>
        <p:nvCxnSpPr>
          <p:cNvPr id="15" name="Connettore 2 14">
            <a:extLst>
              <a:ext uri="{FF2B5EF4-FFF2-40B4-BE49-F238E27FC236}">
                <a16:creationId xmlns:a16="http://schemas.microsoft.com/office/drawing/2014/main" id="{9941004F-2557-616E-B94E-6E0EE7691E5F}"/>
              </a:ext>
            </a:extLst>
          </p:cNvPr>
          <p:cNvCxnSpPr>
            <a:stCxn id="2" idx="2"/>
            <a:endCxn id="4" idx="0"/>
          </p:cNvCxnSpPr>
          <p:nvPr/>
        </p:nvCxnSpPr>
        <p:spPr>
          <a:xfrm>
            <a:off x="2843848" y="4345151"/>
            <a:ext cx="0" cy="633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ttore 2 15">
            <a:extLst>
              <a:ext uri="{FF2B5EF4-FFF2-40B4-BE49-F238E27FC236}">
                <a16:creationId xmlns:a16="http://schemas.microsoft.com/office/drawing/2014/main" id="{4E49CCB6-1CAB-9D4C-21F0-D260EE943ADA}"/>
              </a:ext>
            </a:extLst>
          </p:cNvPr>
          <p:cNvCxnSpPr>
            <a:cxnSpLocks/>
          </p:cNvCxnSpPr>
          <p:nvPr/>
        </p:nvCxnSpPr>
        <p:spPr>
          <a:xfrm>
            <a:off x="2843848" y="5527548"/>
            <a:ext cx="0" cy="399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7F944E41-5A8D-4207-6ABD-ACD8108781DF}"/>
              </a:ext>
            </a:extLst>
          </p:cNvPr>
          <p:cNvCxnSpPr/>
          <p:nvPr/>
        </p:nvCxnSpPr>
        <p:spPr>
          <a:xfrm>
            <a:off x="8734876" y="4448456"/>
            <a:ext cx="0" cy="399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4A83266A-CE58-FBD0-D82F-7FBB8B9B63B2}"/>
              </a:ext>
            </a:extLst>
          </p:cNvPr>
          <p:cNvCxnSpPr/>
          <p:nvPr/>
        </p:nvCxnSpPr>
        <p:spPr>
          <a:xfrm>
            <a:off x="8771666" y="5410149"/>
            <a:ext cx="0" cy="399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rPr>
              <a:t>Link to the SpaceX API calls on my notebook</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https://github.com/bejaflor66/applied-data-science-capstone/blob/main/jupyter-labs-spacex-data-collection-api.ipynb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39150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object 7">
            <a:extLst>
              <a:ext uri="{FF2B5EF4-FFF2-40B4-BE49-F238E27FC236}">
                <a16:creationId xmlns:a16="http://schemas.microsoft.com/office/drawing/2014/main" id="{F4B984B0-7A4B-0865-CA93-3279F1DC1EEE}"/>
              </a:ext>
            </a:extLst>
          </p:cNvPr>
          <p:cNvSpPr txBox="1"/>
          <p:nvPr/>
        </p:nvSpPr>
        <p:spPr>
          <a:xfrm>
            <a:off x="6574634" y="1340351"/>
            <a:ext cx="4640263" cy="228268"/>
          </a:xfrm>
          <a:prstGeom prst="rect">
            <a:avLst/>
          </a:prstGeom>
          <a:solidFill>
            <a:schemeClr val="accent4">
              <a:lumMod val="20000"/>
              <a:lumOff val="80000"/>
            </a:schemeClr>
          </a:solidFill>
          <a:ln>
            <a:solidFill>
              <a:schemeClr val="tx1"/>
            </a:solidFill>
          </a:ln>
        </p:spPr>
        <p:txBody>
          <a:bodyPr vert="horz" wrap="square" lIns="0" tIns="12700" rIns="0" bIns="0" rtlCol="0">
            <a:spAutoFit/>
          </a:bodyPr>
          <a:lstStyle>
            <a:defPPr>
              <a:defRPr lang="en-US"/>
            </a:defPPr>
            <a:lvl1pPr marL="172085" algn="ctr">
              <a:lnSpc>
                <a:spcPct val="100000"/>
              </a:lnSpc>
              <a:spcBef>
                <a:spcPts val="100"/>
              </a:spcBef>
              <a:defRPr sz="1400" spc="-10">
                <a:ln>
                  <a:solidFill>
                    <a:schemeClr val="accent1"/>
                  </a:solidFill>
                </a:ln>
                <a:latin typeface="Calibri"/>
                <a:cs typeface="Calibri"/>
              </a:defRPr>
            </a:lvl1pPr>
          </a:lstStyle>
          <a:p>
            <a:r>
              <a:rPr lang="it-IT" dirty="0"/>
              <a:t>R</a:t>
            </a:r>
            <a:r>
              <a:rPr dirty="0" err="1"/>
              <a:t>equest</a:t>
            </a:r>
            <a:r>
              <a:rPr lang="it-IT" dirty="0"/>
              <a:t> rocket </a:t>
            </a:r>
            <a:r>
              <a:rPr lang="it-IT" dirty="0" err="1"/>
              <a:t>launch</a:t>
            </a:r>
            <a:r>
              <a:rPr lang="it-IT" dirty="0"/>
              <a:t> data</a:t>
            </a:r>
            <a:r>
              <a:rPr dirty="0"/>
              <a:t> to SpaceX API</a:t>
            </a:r>
          </a:p>
        </p:txBody>
      </p:sp>
      <p:sp>
        <p:nvSpPr>
          <p:cNvPr id="7" name="object 9">
            <a:extLst>
              <a:ext uri="{FF2B5EF4-FFF2-40B4-BE49-F238E27FC236}">
                <a16:creationId xmlns:a16="http://schemas.microsoft.com/office/drawing/2014/main" id="{7DF478BA-061F-A155-D4E6-6D08A44808E8}"/>
              </a:ext>
            </a:extLst>
          </p:cNvPr>
          <p:cNvSpPr txBox="1"/>
          <p:nvPr/>
        </p:nvSpPr>
        <p:spPr>
          <a:xfrm>
            <a:off x="6459493" y="1912160"/>
            <a:ext cx="5429269" cy="456535"/>
          </a:xfrm>
          <a:prstGeom prst="rect">
            <a:avLst/>
          </a:prstGeom>
          <a:solidFill>
            <a:schemeClr val="accent4">
              <a:lumMod val="20000"/>
              <a:lumOff val="80000"/>
            </a:schemeClr>
          </a:solidFill>
          <a:ln>
            <a:solidFill>
              <a:schemeClr val="tx1"/>
            </a:solidFill>
          </a:ln>
        </p:spPr>
        <p:txBody>
          <a:bodyPr vert="horz" wrap="square" lIns="0" tIns="12700" rIns="0" bIns="0" rtlCol="0">
            <a:spAutoFit/>
          </a:bodyPr>
          <a:lstStyle>
            <a:defPPr>
              <a:defRPr lang="en-US"/>
            </a:defPPr>
            <a:lvl1pPr marL="172085" algn="ctr">
              <a:lnSpc>
                <a:spcPct val="100000"/>
              </a:lnSpc>
              <a:spcBef>
                <a:spcPts val="100"/>
              </a:spcBef>
              <a:defRPr sz="1400" spc="-10">
                <a:ln>
                  <a:solidFill>
                    <a:schemeClr val="accent1"/>
                  </a:solidFill>
                </a:ln>
                <a:latin typeface="Calibri"/>
                <a:cs typeface="Calibri"/>
              </a:defRPr>
            </a:lvl1pPr>
          </a:lstStyle>
          <a:p>
            <a:r>
              <a:rPr lang="en-US" dirty="0"/>
              <a:t>Decode the response content as a Json </a:t>
            </a:r>
          </a:p>
          <a:p>
            <a:r>
              <a:rPr lang="en-US" dirty="0"/>
              <a:t>Normalize it and turn it into a Pandas data frame</a:t>
            </a:r>
            <a:endParaRPr dirty="0"/>
          </a:p>
        </p:txBody>
      </p:sp>
      <p:sp>
        <p:nvSpPr>
          <p:cNvPr id="18" name="object 9">
            <a:extLst>
              <a:ext uri="{FF2B5EF4-FFF2-40B4-BE49-F238E27FC236}">
                <a16:creationId xmlns:a16="http://schemas.microsoft.com/office/drawing/2014/main" id="{4DFEE459-AE5B-F578-7E57-F2F6E2CDE8E4}"/>
              </a:ext>
            </a:extLst>
          </p:cNvPr>
          <p:cNvSpPr txBox="1"/>
          <p:nvPr/>
        </p:nvSpPr>
        <p:spPr>
          <a:xfrm>
            <a:off x="6459493" y="2724951"/>
            <a:ext cx="5429269" cy="443711"/>
          </a:xfrm>
          <a:prstGeom prst="rect">
            <a:avLst/>
          </a:prstGeom>
          <a:solidFill>
            <a:schemeClr val="accent4">
              <a:lumMod val="20000"/>
              <a:lumOff val="80000"/>
            </a:schemeClr>
          </a:solidFill>
          <a:ln>
            <a:solidFill>
              <a:schemeClr val="tx1"/>
            </a:solidFill>
          </a:ln>
        </p:spPr>
        <p:txBody>
          <a:bodyPr vert="horz" wrap="square" lIns="0" tIns="12700" rIns="0" bIns="0" rtlCol="0">
            <a:spAutoFit/>
          </a:bodyPr>
          <a:lstStyle>
            <a:defPPr>
              <a:defRPr lang="en-US"/>
            </a:defPPr>
            <a:lvl1pPr marL="172085" algn="ctr">
              <a:lnSpc>
                <a:spcPct val="100000"/>
              </a:lnSpc>
              <a:spcBef>
                <a:spcPts val="100"/>
              </a:spcBef>
              <a:defRPr sz="1400" spc="-10">
                <a:ln>
                  <a:solidFill>
                    <a:schemeClr val="accent1"/>
                  </a:solidFill>
                </a:ln>
                <a:latin typeface="Calibri"/>
                <a:cs typeface="Calibri"/>
              </a:defRPr>
            </a:lvl1pPr>
          </a:lstStyle>
          <a:p>
            <a:r>
              <a:rPr lang="en-US" dirty="0"/>
              <a:t>Get further information about the launches using the IDs given for each launch record.</a:t>
            </a:r>
            <a:endParaRPr dirty="0"/>
          </a:p>
        </p:txBody>
      </p:sp>
      <p:sp>
        <p:nvSpPr>
          <p:cNvPr id="19" name="object 9">
            <a:extLst>
              <a:ext uri="{FF2B5EF4-FFF2-40B4-BE49-F238E27FC236}">
                <a16:creationId xmlns:a16="http://schemas.microsoft.com/office/drawing/2014/main" id="{7A4F9D61-212B-4046-8DA3-647D2D71A066}"/>
              </a:ext>
            </a:extLst>
          </p:cNvPr>
          <p:cNvSpPr txBox="1"/>
          <p:nvPr/>
        </p:nvSpPr>
        <p:spPr>
          <a:xfrm>
            <a:off x="6307093" y="3608827"/>
            <a:ext cx="5581669" cy="443711"/>
          </a:xfrm>
          <a:prstGeom prst="rect">
            <a:avLst/>
          </a:prstGeom>
          <a:solidFill>
            <a:schemeClr val="accent4">
              <a:lumMod val="20000"/>
              <a:lumOff val="80000"/>
            </a:schemeClr>
          </a:solidFill>
          <a:ln>
            <a:solidFill>
              <a:schemeClr val="tx1"/>
            </a:solidFill>
          </a:ln>
        </p:spPr>
        <p:txBody>
          <a:bodyPr vert="horz" wrap="square" lIns="0" tIns="12700" rIns="0" bIns="0" rtlCol="0">
            <a:spAutoFit/>
          </a:bodyPr>
          <a:lstStyle>
            <a:defPPr>
              <a:defRPr lang="en-US"/>
            </a:defPPr>
            <a:lvl1pPr marL="172085" algn="ctr">
              <a:lnSpc>
                <a:spcPct val="100000"/>
              </a:lnSpc>
              <a:spcBef>
                <a:spcPts val="100"/>
              </a:spcBef>
              <a:defRPr sz="1400" spc="-10">
                <a:ln>
                  <a:solidFill>
                    <a:schemeClr val="accent1"/>
                  </a:solidFill>
                </a:ln>
                <a:latin typeface="Calibri"/>
                <a:cs typeface="Calibri"/>
              </a:defRPr>
            </a:lvl1pPr>
          </a:lstStyle>
          <a:p>
            <a:r>
              <a:rPr lang="en-US" dirty="0"/>
              <a:t>From the rocket get the booster name and from the payload get the mass of the payload and the orbit</a:t>
            </a:r>
            <a:endParaRPr dirty="0"/>
          </a:p>
        </p:txBody>
      </p:sp>
      <p:sp>
        <p:nvSpPr>
          <p:cNvPr id="20" name="object 9">
            <a:extLst>
              <a:ext uri="{FF2B5EF4-FFF2-40B4-BE49-F238E27FC236}">
                <a16:creationId xmlns:a16="http://schemas.microsoft.com/office/drawing/2014/main" id="{05C13F61-66CF-2A2A-A36A-B46FD0B4854C}"/>
              </a:ext>
            </a:extLst>
          </p:cNvPr>
          <p:cNvSpPr txBox="1"/>
          <p:nvPr/>
        </p:nvSpPr>
        <p:spPr>
          <a:xfrm>
            <a:off x="6574635" y="4446292"/>
            <a:ext cx="5311356" cy="443711"/>
          </a:xfrm>
          <a:prstGeom prst="rect">
            <a:avLst/>
          </a:prstGeom>
          <a:solidFill>
            <a:schemeClr val="accent4">
              <a:lumMod val="20000"/>
              <a:lumOff val="80000"/>
            </a:schemeClr>
          </a:solidFill>
          <a:ln>
            <a:solidFill>
              <a:schemeClr val="tx1"/>
            </a:solidFill>
          </a:ln>
        </p:spPr>
        <p:txBody>
          <a:bodyPr vert="horz" wrap="square" lIns="0" tIns="12700" rIns="0" bIns="0" rtlCol="0">
            <a:spAutoFit/>
          </a:bodyPr>
          <a:lstStyle>
            <a:defPPr>
              <a:defRPr lang="en-US"/>
            </a:defPPr>
            <a:lvl1pPr marL="172085" algn="ctr">
              <a:lnSpc>
                <a:spcPct val="100000"/>
              </a:lnSpc>
              <a:spcBef>
                <a:spcPts val="100"/>
              </a:spcBef>
              <a:defRPr sz="1400" spc="-10">
                <a:ln>
                  <a:solidFill>
                    <a:schemeClr val="accent1"/>
                  </a:solidFill>
                </a:ln>
                <a:latin typeface="Calibri"/>
                <a:cs typeface="Calibri"/>
              </a:defRPr>
            </a:lvl1pPr>
          </a:lstStyle>
          <a:p>
            <a:r>
              <a:rPr lang="en-US" dirty="0"/>
              <a:t>From the launchpad get the name of the launch site, the longitude and the latitude</a:t>
            </a:r>
          </a:p>
        </p:txBody>
      </p:sp>
      <p:sp>
        <p:nvSpPr>
          <p:cNvPr id="21" name="object 9">
            <a:extLst>
              <a:ext uri="{FF2B5EF4-FFF2-40B4-BE49-F238E27FC236}">
                <a16:creationId xmlns:a16="http://schemas.microsoft.com/office/drawing/2014/main" id="{FB7937DB-2AB2-A384-6371-21B9735DF53C}"/>
              </a:ext>
            </a:extLst>
          </p:cNvPr>
          <p:cNvSpPr txBox="1"/>
          <p:nvPr/>
        </p:nvSpPr>
        <p:spPr>
          <a:xfrm>
            <a:off x="6280296" y="5296376"/>
            <a:ext cx="5608466" cy="443711"/>
          </a:xfrm>
          <a:prstGeom prst="rect">
            <a:avLst/>
          </a:prstGeom>
          <a:solidFill>
            <a:schemeClr val="accent4">
              <a:lumMod val="20000"/>
              <a:lumOff val="80000"/>
            </a:schemeClr>
          </a:solidFill>
          <a:ln>
            <a:solidFill>
              <a:schemeClr val="tx1"/>
            </a:solidFill>
          </a:ln>
        </p:spPr>
        <p:txBody>
          <a:bodyPr vert="horz" wrap="square" lIns="0" tIns="12700" rIns="0" bIns="0" rtlCol="0">
            <a:spAutoFit/>
          </a:bodyPr>
          <a:lstStyle>
            <a:defPPr>
              <a:defRPr lang="en-US"/>
            </a:defPPr>
            <a:lvl1pPr marL="172085" algn="ctr">
              <a:lnSpc>
                <a:spcPct val="100000"/>
              </a:lnSpc>
              <a:spcBef>
                <a:spcPts val="100"/>
              </a:spcBef>
              <a:defRPr sz="1400" spc="-10">
                <a:ln>
                  <a:solidFill>
                    <a:schemeClr val="accent1"/>
                  </a:solidFill>
                </a:ln>
                <a:latin typeface="Calibri"/>
                <a:cs typeface="Calibri"/>
              </a:defRPr>
            </a:lvl1pPr>
          </a:lstStyle>
          <a:p>
            <a:r>
              <a:rPr lang="en-US" dirty="0"/>
              <a:t>From cores get the outcome of the landing, the type of the landing, number of flights and other landing parameters</a:t>
            </a:r>
            <a:endParaRPr dirty="0"/>
          </a:p>
        </p:txBody>
      </p:sp>
      <p:sp>
        <p:nvSpPr>
          <p:cNvPr id="22" name="object 9">
            <a:extLst>
              <a:ext uri="{FF2B5EF4-FFF2-40B4-BE49-F238E27FC236}">
                <a16:creationId xmlns:a16="http://schemas.microsoft.com/office/drawing/2014/main" id="{12693CD7-50DF-DAA0-26B8-B9BE61010736}"/>
              </a:ext>
            </a:extLst>
          </p:cNvPr>
          <p:cNvSpPr txBox="1"/>
          <p:nvPr/>
        </p:nvSpPr>
        <p:spPr>
          <a:xfrm>
            <a:off x="6574635" y="6035415"/>
            <a:ext cx="5314128" cy="228268"/>
          </a:xfrm>
          <a:prstGeom prst="rect">
            <a:avLst/>
          </a:prstGeom>
          <a:solidFill>
            <a:schemeClr val="accent4">
              <a:lumMod val="20000"/>
              <a:lumOff val="80000"/>
            </a:schemeClr>
          </a:solidFill>
          <a:ln>
            <a:solidFill>
              <a:schemeClr val="tx1"/>
            </a:solidFill>
          </a:ln>
        </p:spPr>
        <p:txBody>
          <a:bodyPr vert="horz" wrap="square" lIns="0" tIns="12700" rIns="0" bIns="0" rtlCol="0">
            <a:spAutoFit/>
          </a:bodyPr>
          <a:lstStyle>
            <a:defPPr>
              <a:defRPr lang="en-US"/>
            </a:defPPr>
            <a:lvl1pPr marL="172085" algn="ctr">
              <a:lnSpc>
                <a:spcPct val="100000"/>
              </a:lnSpc>
              <a:spcBef>
                <a:spcPts val="100"/>
              </a:spcBef>
              <a:defRPr sz="1400" spc="-10">
                <a:ln>
                  <a:solidFill>
                    <a:schemeClr val="accent1"/>
                  </a:solidFill>
                </a:ln>
                <a:latin typeface="Calibri"/>
                <a:cs typeface="Calibri"/>
              </a:defRPr>
            </a:lvl1pPr>
          </a:lstStyle>
          <a:p>
            <a:r>
              <a:rPr lang="en-US" dirty="0"/>
              <a:t>Filter the data frame to only include Falcon 9 launches</a:t>
            </a:r>
          </a:p>
        </p:txBody>
      </p:sp>
      <p:cxnSp>
        <p:nvCxnSpPr>
          <p:cNvPr id="24" name="Connettore 2 23">
            <a:extLst>
              <a:ext uri="{FF2B5EF4-FFF2-40B4-BE49-F238E27FC236}">
                <a16:creationId xmlns:a16="http://schemas.microsoft.com/office/drawing/2014/main" id="{766B5B9D-9FF5-FBF2-3B7D-93C1118CE721}"/>
              </a:ext>
            </a:extLst>
          </p:cNvPr>
          <p:cNvCxnSpPr>
            <a:cxnSpLocks/>
          </p:cNvCxnSpPr>
          <p:nvPr/>
        </p:nvCxnSpPr>
        <p:spPr>
          <a:xfrm>
            <a:off x="8981695" y="2307140"/>
            <a:ext cx="2773" cy="405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ttore 2 28">
            <a:extLst>
              <a:ext uri="{FF2B5EF4-FFF2-40B4-BE49-F238E27FC236}">
                <a16:creationId xmlns:a16="http://schemas.microsoft.com/office/drawing/2014/main" id="{369B901A-DF69-0B9C-7AA4-CF0138258E05}"/>
              </a:ext>
            </a:extLst>
          </p:cNvPr>
          <p:cNvCxnSpPr>
            <a:cxnSpLocks/>
          </p:cNvCxnSpPr>
          <p:nvPr/>
        </p:nvCxnSpPr>
        <p:spPr>
          <a:xfrm>
            <a:off x="8984468" y="3168662"/>
            <a:ext cx="0" cy="440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ttore 2 29">
            <a:extLst>
              <a:ext uri="{FF2B5EF4-FFF2-40B4-BE49-F238E27FC236}">
                <a16:creationId xmlns:a16="http://schemas.microsoft.com/office/drawing/2014/main" id="{65FE2419-6DF0-A93F-0D22-56135F09E018}"/>
              </a:ext>
            </a:extLst>
          </p:cNvPr>
          <p:cNvCxnSpPr>
            <a:cxnSpLocks/>
          </p:cNvCxnSpPr>
          <p:nvPr/>
        </p:nvCxnSpPr>
        <p:spPr>
          <a:xfrm flipH="1">
            <a:off x="8981695" y="4052538"/>
            <a:ext cx="2773" cy="382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ttore 2 30">
            <a:extLst>
              <a:ext uri="{FF2B5EF4-FFF2-40B4-BE49-F238E27FC236}">
                <a16:creationId xmlns:a16="http://schemas.microsoft.com/office/drawing/2014/main" id="{EB86156F-C62E-538E-3C0A-CB4105876A54}"/>
              </a:ext>
            </a:extLst>
          </p:cNvPr>
          <p:cNvCxnSpPr>
            <a:cxnSpLocks/>
          </p:cNvCxnSpPr>
          <p:nvPr/>
        </p:nvCxnSpPr>
        <p:spPr>
          <a:xfrm>
            <a:off x="8984468" y="4890003"/>
            <a:ext cx="0" cy="406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ttore 2 31">
            <a:extLst>
              <a:ext uri="{FF2B5EF4-FFF2-40B4-BE49-F238E27FC236}">
                <a16:creationId xmlns:a16="http://schemas.microsoft.com/office/drawing/2014/main" id="{9A73FF85-1670-A54A-471C-CCA706C7942D}"/>
              </a:ext>
            </a:extLst>
          </p:cNvPr>
          <p:cNvCxnSpPr>
            <a:cxnSpLocks/>
          </p:cNvCxnSpPr>
          <p:nvPr/>
        </p:nvCxnSpPr>
        <p:spPr>
          <a:xfrm>
            <a:off x="8990281" y="5752106"/>
            <a:ext cx="0" cy="274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ttore 2 32">
            <a:extLst>
              <a:ext uri="{FF2B5EF4-FFF2-40B4-BE49-F238E27FC236}">
                <a16:creationId xmlns:a16="http://schemas.microsoft.com/office/drawing/2014/main" id="{1BD35ED0-1116-3F68-A808-3FFC35B9D358}"/>
              </a:ext>
            </a:extLst>
          </p:cNvPr>
          <p:cNvCxnSpPr>
            <a:cxnSpLocks/>
          </p:cNvCxnSpPr>
          <p:nvPr/>
        </p:nvCxnSpPr>
        <p:spPr>
          <a:xfrm>
            <a:off x="8981695" y="1588866"/>
            <a:ext cx="0" cy="292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object 9">
            <a:extLst>
              <a:ext uri="{FF2B5EF4-FFF2-40B4-BE49-F238E27FC236}">
                <a16:creationId xmlns:a16="http://schemas.microsoft.com/office/drawing/2014/main" id="{1356F59F-9AB7-0800-A3A7-97BBA1358D16}"/>
              </a:ext>
            </a:extLst>
          </p:cNvPr>
          <p:cNvSpPr txBox="1"/>
          <p:nvPr/>
        </p:nvSpPr>
        <p:spPr>
          <a:xfrm>
            <a:off x="7347716" y="6513650"/>
            <a:ext cx="3251010" cy="228268"/>
          </a:xfrm>
          <a:prstGeom prst="rect">
            <a:avLst/>
          </a:prstGeom>
          <a:solidFill>
            <a:schemeClr val="accent4">
              <a:lumMod val="20000"/>
              <a:lumOff val="80000"/>
            </a:schemeClr>
          </a:solidFill>
          <a:ln>
            <a:solidFill>
              <a:schemeClr val="tx1"/>
            </a:solidFill>
          </a:ln>
        </p:spPr>
        <p:txBody>
          <a:bodyPr vert="horz" wrap="square" lIns="0" tIns="12700" rIns="0" bIns="0" rtlCol="0">
            <a:spAutoFit/>
          </a:bodyPr>
          <a:lstStyle>
            <a:defPPr>
              <a:defRPr lang="en-US"/>
            </a:defPPr>
            <a:lvl1pPr marL="172085" algn="ctr">
              <a:lnSpc>
                <a:spcPct val="100000"/>
              </a:lnSpc>
              <a:spcBef>
                <a:spcPts val="100"/>
              </a:spcBef>
              <a:defRPr sz="1400" spc="-10">
                <a:ln>
                  <a:solidFill>
                    <a:schemeClr val="accent1"/>
                  </a:solidFill>
                </a:ln>
                <a:latin typeface="Calibri"/>
                <a:cs typeface="Calibri"/>
              </a:defRPr>
            </a:lvl1pPr>
          </a:lstStyle>
          <a:p>
            <a:r>
              <a:rPr lang="pt-BR" dirty="0"/>
              <a:t>Export data frame </a:t>
            </a:r>
            <a:r>
              <a:rPr lang="pt-BR"/>
              <a:t>as CSV</a:t>
            </a:r>
            <a:endParaRPr lang="en-US" dirty="0"/>
          </a:p>
        </p:txBody>
      </p:sp>
      <p:cxnSp>
        <p:nvCxnSpPr>
          <p:cNvPr id="53" name="Connettore 2 52">
            <a:extLst>
              <a:ext uri="{FF2B5EF4-FFF2-40B4-BE49-F238E27FC236}">
                <a16:creationId xmlns:a16="http://schemas.microsoft.com/office/drawing/2014/main" id="{E56EA5DD-DE36-58F9-1D47-CD60B53E70AC}"/>
              </a:ext>
            </a:extLst>
          </p:cNvPr>
          <p:cNvCxnSpPr>
            <a:cxnSpLocks/>
          </p:cNvCxnSpPr>
          <p:nvPr/>
        </p:nvCxnSpPr>
        <p:spPr>
          <a:xfrm>
            <a:off x="8974516" y="6219814"/>
            <a:ext cx="0" cy="274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Content Placeholder 4">
            <a:extLst>
              <a:ext uri="{FF2B5EF4-FFF2-40B4-BE49-F238E27FC236}">
                <a16:creationId xmlns:a16="http://schemas.microsoft.com/office/drawing/2014/main" id="{A9F82142-8041-CA0E-B3DE-CE59264FC60A}"/>
              </a:ext>
            </a:extLst>
          </p:cNvPr>
          <p:cNvSpPr txBox="1">
            <a:spLocks/>
          </p:cNvSpPr>
          <p:nvPr/>
        </p:nvSpPr>
        <p:spPr>
          <a:xfrm>
            <a:off x="5910261" y="1272098"/>
            <a:ext cx="6156137" cy="5469820"/>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rPr>
              <a:t>Link to the Web scraping notebook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https://github.com/bejaflor66/applied-data-science-capstone/blob/main/jupyter-labs-webscraping.ipynb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206383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5" name="object 7">
            <a:extLst>
              <a:ext uri="{FF2B5EF4-FFF2-40B4-BE49-F238E27FC236}">
                <a16:creationId xmlns:a16="http://schemas.microsoft.com/office/drawing/2014/main" id="{D5288942-1F1E-F3EF-3484-B89C9DAC91A5}"/>
              </a:ext>
            </a:extLst>
          </p:cNvPr>
          <p:cNvSpPr txBox="1"/>
          <p:nvPr/>
        </p:nvSpPr>
        <p:spPr>
          <a:xfrm>
            <a:off x="6574634" y="2355566"/>
            <a:ext cx="4640263" cy="228268"/>
          </a:xfrm>
          <a:prstGeom prst="rect">
            <a:avLst/>
          </a:prstGeom>
          <a:solidFill>
            <a:schemeClr val="accent4">
              <a:lumMod val="20000"/>
              <a:lumOff val="80000"/>
            </a:schemeClr>
          </a:solidFill>
          <a:ln>
            <a:solidFill>
              <a:schemeClr val="tx1"/>
            </a:solidFill>
          </a:ln>
        </p:spPr>
        <p:txBody>
          <a:bodyPr vert="horz" wrap="square" lIns="0" tIns="12700" rIns="0" bIns="0" rtlCol="0">
            <a:spAutoFit/>
          </a:bodyPr>
          <a:lstStyle>
            <a:defPPr>
              <a:defRPr lang="en-US"/>
            </a:defPPr>
            <a:lvl1pPr marL="172085" algn="ctr">
              <a:lnSpc>
                <a:spcPct val="100000"/>
              </a:lnSpc>
              <a:spcBef>
                <a:spcPts val="100"/>
              </a:spcBef>
              <a:defRPr sz="1400" spc="-10">
                <a:ln>
                  <a:solidFill>
                    <a:schemeClr val="accent1"/>
                  </a:solidFill>
                </a:ln>
                <a:latin typeface="Calibri"/>
                <a:cs typeface="Calibri"/>
              </a:defRPr>
            </a:lvl1pPr>
          </a:lstStyle>
          <a:p>
            <a:r>
              <a:rPr lang="en-US"/>
              <a:t> </a:t>
            </a:r>
            <a:r>
              <a:rPr lang="en-US" dirty="0"/>
              <a:t>Request the Falcon9 Launch Wiki page from its URL</a:t>
            </a:r>
            <a:endParaRPr dirty="0"/>
          </a:p>
        </p:txBody>
      </p:sp>
      <p:sp>
        <p:nvSpPr>
          <p:cNvPr id="7" name="object 9">
            <a:extLst>
              <a:ext uri="{FF2B5EF4-FFF2-40B4-BE49-F238E27FC236}">
                <a16:creationId xmlns:a16="http://schemas.microsoft.com/office/drawing/2014/main" id="{873ED1EA-14D4-D2BC-A4BD-88B6FF9D9926}"/>
              </a:ext>
            </a:extLst>
          </p:cNvPr>
          <p:cNvSpPr txBox="1"/>
          <p:nvPr/>
        </p:nvSpPr>
        <p:spPr>
          <a:xfrm>
            <a:off x="6459494" y="3082477"/>
            <a:ext cx="4139232" cy="228268"/>
          </a:xfrm>
          <a:prstGeom prst="rect">
            <a:avLst/>
          </a:prstGeom>
          <a:solidFill>
            <a:schemeClr val="accent4">
              <a:lumMod val="20000"/>
              <a:lumOff val="80000"/>
            </a:schemeClr>
          </a:solidFill>
          <a:ln>
            <a:solidFill>
              <a:schemeClr val="tx1"/>
            </a:solidFill>
          </a:ln>
        </p:spPr>
        <p:txBody>
          <a:bodyPr vert="horz" wrap="square" lIns="0" tIns="12700" rIns="0" bIns="0" rtlCol="0">
            <a:spAutoFit/>
          </a:bodyPr>
          <a:lstStyle>
            <a:defPPr>
              <a:defRPr lang="en-US"/>
            </a:defPPr>
            <a:lvl1pPr marL="172085" algn="ctr">
              <a:lnSpc>
                <a:spcPct val="100000"/>
              </a:lnSpc>
              <a:spcBef>
                <a:spcPts val="100"/>
              </a:spcBef>
              <a:defRPr sz="1400" spc="-10">
                <a:ln>
                  <a:solidFill>
                    <a:schemeClr val="accent1"/>
                  </a:solidFill>
                </a:ln>
                <a:latin typeface="Calibri"/>
                <a:cs typeface="Calibri"/>
              </a:defRPr>
            </a:lvl1pPr>
          </a:lstStyle>
          <a:p>
            <a:r>
              <a:rPr lang="en-US" dirty="0"/>
              <a:t>Create a </a:t>
            </a:r>
            <a:r>
              <a:rPr lang="en-US" dirty="0" err="1"/>
              <a:t>BeautifulSoup</a:t>
            </a:r>
            <a:r>
              <a:rPr lang="en-US" dirty="0"/>
              <a:t> object from the HTML response</a:t>
            </a:r>
            <a:endParaRPr dirty="0"/>
          </a:p>
        </p:txBody>
      </p:sp>
      <p:sp>
        <p:nvSpPr>
          <p:cNvPr id="8" name="object 9">
            <a:extLst>
              <a:ext uri="{FF2B5EF4-FFF2-40B4-BE49-F238E27FC236}">
                <a16:creationId xmlns:a16="http://schemas.microsoft.com/office/drawing/2014/main" id="{46DAE2A3-66A9-9C21-A9E3-D96F027CBC42}"/>
              </a:ext>
            </a:extLst>
          </p:cNvPr>
          <p:cNvSpPr txBox="1"/>
          <p:nvPr/>
        </p:nvSpPr>
        <p:spPr>
          <a:xfrm>
            <a:off x="6609126" y="3803092"/>
            <a:ext cx="4130916" cy="443711"/>
          </a:xfrm>
          <a:prstGeom prst="rect">
            <a:avLst/>
          </a:prstGeom>
          <a:solidFill>
            <a:schemeClr val="accent4">
              <a:lumMod val="20000"/>
              <a:lumOff val="80000"/>
            </a:schemeClr>
          </a:solidFill>
          <a:ln>
            <a:solidFill>
              <a:schemeClr val="tx1"/>
            </a:solidFill>
          </a:ln>
        </p:spPr>
        <p:txBody>
          <a:bodyPr vert="horz" wrap="square" lIns="0" tIns="12700" rIns="0" bIns="0" rtlCol="0">
            <a:spAutoFit/>
          </a:bodyPr>
          <a:lstStyle>
            <a:defPPr>
              <a:defRPr lang="en-US"/>
            </a:defPPr>
            <a:lvl1pPr marL="172085" algn="ctr">
              <a:lnSpc>
                <a:spcPct val="100000"/>
              </a:lnSpc>
              <a:spcBef>
                <a:spcPts val="100"/>
              </a:spcBef>
              <a:defRPr sz="1400" spc="-10">
                <a:ln>
                  <a:solidFill>
                    <a:schemeClr val="accent1"/>
                  </a:solidFill>
                </a:ln>
                <a:latin typeface="Calibri"/>
                <a:cs typeface="Calibri"/>
              </a:defRPr>
            </a:lvl1pPr>
          </a:lstStyle>
          <a:p>
            <a:r>
              <a:rPr lang="en-US" dirty="0"/>
              <a:t> Extract all column/variable names from the HTML table header</a:t>
            </a:r>
            <a:endParaRPr dirty="0"/>
          </a:p>
        </p:txBody>
      </p:sp>
      <p:sp>
        <p:nvSpPr>
          <p:cNvPr id="9" name="object 9">
            <a:extLst>
              <a:ext uri="{FF2B5EF4-FFF2-40B4-BE49-F238E27FC236}">
                <a16:creationId xmlns:a16="http://schemas.microsoft.com/office/drawing/2014/main" id="{A1ACEA20-27BD-4F39-5945-28B9B3DD7D71}"/>
              </a:ext>
            </a:extLst>
          </p:cNvPr>
          <p:cNvSpPr txBox="1"/>
          <p:nvPr/>
        </p:nvSpPr>
        <p:spPr>
          <a:xfrm>
            <a:off x="6850304" y="4627938"/>
            <a:ext cx="3873224" cy="443711"/>
          </a:xfrm>
          <a:prstGeom prst="rect">
            <a:avLst/>
          </a:prstGeom>
          <a:solidFill>
            <a:schemeClr val="accent4">
              <a:lumMod val="20000"/>
              <a:lumOff val="80000"/>
            </a:schemeClr>
          </a:solidFill>
          <a:ln>
            <a:solidFill>
              <a:schemeClr val="tx1"/>
            </a:solidFill>
          </a:ln>
        </p:spPr>
        <p:txBody>
          <a:bodyPr vert="horz" wrap="square" lIns="0" tIns="12700" rIns="0" bIns="0" rtlCol="0">
            <a:spAutoFit/>
          </a:bodyPr>
          <a:lstStyle>
            <a:defPPr>
              <a:defRPr lang="en-US"/>
            </a:defPPr>
            <a:lvl1pPr marL="172085" algn="ctr">
              <a:lnSpc>
                <a:spcPct val="100000"/>
              </a:lnSpc>
              <a:spcBef>
                <a:spcPts val="100"/>
              </a:spcBef>
              <a:defRPr sz="1400" spc="-10">
                <a:ln>
                  <a:solidFill>
                    <a:schemeClr val="accent1"/>
                  </a:solidFill>
                </a:ln>
                <a:latin typeface="Calibri"/>
                <a:cs typeface="Calibri"/>
              </a:defRPr>
            </a:lvl1pPr>
          </a:lstStyle>
          <a:p>
            <a:r>
              <a:rPr lang="en-US" dirty="0"/>
              <a:t>Create a data frame by parsing the launch HTML tables</a:t>
            </a:r>
            <a:endParaRPr dirty="0"/>
          </a:p>
        </p:txBody>
      </p:sp>
      <p:sp>
        <p:nvSpPr>
          <p:cNvPr id="10" name="object 9">
            <a:extLst>
              <a:ext uri="{FF2B5EF4-FFF2-40B4-BE49-F238E27FC236}">
                <a16:creationId xmlns:a16="http://schemas.microsoft.com/office/drawing/2014/main" id="{719F66F4-D6C4-A161-ECA4-6E4D56786E36}"/>
              </a:ext>
            </a:extLst>
          </p:cNvPr>
          <p:cNvSpPr txBox="1"/>
          <p:nvPr/>
        </p:nvSpPr>
        <p:spPr>
          <a:xfrm>
            <a:off x="7347716" y="5599246"/>
            <a:ext cx="3251010" cy="228268"/>
          </a:xfrm>
          <a:prstGeom prst="rect">
            <a:avLst/>
          </a:prstGeom>
          <a:solidFill>
            <a:schemeClr val="accent4">
              <a:lumMod val="20000"/>
              <a:lumOff val="80000"/>
            </a:schemeClr>
          </a:solidFill>
          <a:ln>
            <a:solidFill>
              <a:schemeClr val="tx1"/>
            </a:solidFill>
          </a:ln>
        </p:spPr>
        <p:txBody>
          <a:bodyPr vert="horz" wrap="square" lIns="0" tIns="12700" rIns="0" bIns="0" rtlCol="0">
            <a:spAutoFit/>
          </a:bodyPr>
          <a:lstStyle>
            <a:defPPr>
              <a:defRPr lang="en-US"/>
            </a:defPPr>
            <a:lvl1pPr marL="172085" algn="ctr">
              <a:lnSpc>
                <a:spcPct val="100000"/>
              </a:lnSpc>
              <a:spcBef>
                <a:spcPts val="100"/>
              </a:spcBef>
              <a:defRPr sz="1400" spc="-10">
                <a:ln>
                  <a:solidFill>
                    <a:schemeClr val="accent1"/>
                  </a:solidFill>
                </a:ln>
                <a:latin typeface="Calibri"/>
                <a:cs typeface="Calibri"/>
              </a:defRPr>
            </a:lvl1pPr>
          </a:lstStyle>
          <a:p>
            <a:r>
              <a:rPr lang="pt-BR" dirty="0"/>
              <a:t>Export data frame </a:t>
            </a:r>
            <a:r>
              <a:rPr lang="pt-BR"/>
              <a:t>as CSV</a:t>
            </a:r>
            <a:endParaRPr lang="en-US" dirty="0"/>
          </a:p>
        </p:txBody>
      </p:sp>
      <p:cxnSp>
        <p:nvCxnSpPr>
          <p:cNvPr id="13" name="Connettore 2 12">
            <a:extLst>
              <a:ext uri="{FF2B5EF4-FFF2-40B4-BE49-F238E27FC236}">
                <a16:creationId xmlns:a16="http://schemas.microsoft.com/office/drawing/2014/main" id="{8CD0A9A8-9654-0DA0-21BC-F67F049E87B4}"/>
              </a:ext>
            </a:extLst>
          </p:cNvPr>
          <p:cNvCxnSpPr>
            <a:cxnSpLocks/>
          </p:cNvCxnSpPr>
          <p:nvPr/>
        </p:nvCxnSpPr>
        <p:spPr>
          <a:xfrm flipH="1">
            <a:off x="8981695" y="4246803"/>
            <a:ext cx="5546" cy="331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ttore 2 13">
            <a:extLst>
              <a:ext uri="{FF2B5EF4-FFF2-40B4-BE49-F238E27FC236}">
                <a16:creationId xmlns:a16="http://schemas.microsoft.com/office/drawing/2014/main" id="{D73F8262-E322-3CD1-8F7F-984B1E650491}"/>
              </a:ext>
            </a:extLst>
          </p:cNvPr>
          <p:cNvCxnSpPr>
            <a:cxnSpLocks/>
            <a:endCxn id="10" idx="0"/>
          </p:cNvCxnSpPr>
          <p:nvPr/>
        </p:nvCxnSpPr>
        <p:spPr>
          <a:xfrm>
            <a:off x="8973221" y="5071649"/>
            <a:ext cx="0" cy="527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33A55EBF-6734-E888-0AEA-8F143F0EA31A}"/>
              </a:ext>
            </a:extLst>
          </p:cNvPr>
          <p:cNvCxnSpPr>
            <a:cxnSpLocks/>
          </p:cNvCxnSpPr>
          <p:nvPr/>
        </p:nvCxnSpPr>
        <p:spPr>
          <a:xfrm>
            <a:off x="8987241" y="2583834"/>
            <a:ext cx="0" cy="524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ttore 2 16">
            <a:extLst>
              <a:ext uri="{FF2B5EF4-FFF2-40B4-BE49-F238E27FC236}">
                <a16:creationId xmlns:a16="http://schemas.microsoft.com/office/drawing/2014/main" id="{A6A23798-D09E-2268-7799-7D70F59F6382}"/>
              </a:ext>
            </a:extLst>
          </p:cNvPr>
          <p:cNvCxnSpPr>
            <a:cxnSpLocks/>
          </p:cNvCxnSpPr>
          <p:nvPr/>
        </p:nvCxnSpPr>
        <p:spPr>
          <a:xfrm>
            <a:off x="8987241" y="3288173"/>
            <a:ext cx="0" cy="514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462C1"/>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462C1"/>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462C1"/>
    </a:hlink>
    <a:folHlink>
      <a:srgbClr val="800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7378</TotalTime>
  <Words>2779</Words>
  <Application>Microsoft Office PowerPoint</Application>
  <PresentationFormat>Widescreen</PresentationFormat>
  <Paragraphs>317</Paragraphs>
  <Slides>48</Slides>
  <Notes>8</Notes>
  <HiddenSlides>0</HiddenSlides>
  <MMClips>0</MMClips>
  <ScaleCrop>false</ScaleCrop>
  <HeadingPairs>
    <vt:vector size="6" baseType="variant">
      <vt:variant>
        <vt:lpstr>Caratteri utilizzati</vt:lpstr>
      </vt:variant>
      <vt:variant>
        <vt:i4>6</vt:i4>
      </vt:variant>
      <vt:variant>
        <vt:lpstr>Tema</vt:lpstr>
      </vt:variant>
      <vt:variant>
        <vt:i4>2</vt:i4>
      </vt:variant>
      <vt:variant>
        <vt:lpstr>Titoli diapositive</vt:lpstr>
      </vt:variant>
      <vt:variant>
        <vt:i4>48</vt:i4>
      </vt:variant>
    </vt:vector>
  </HeadingPairs>
  <TitlesOfParts>
    <vt:vector size="56" baseType="lpstr">
      <vt:lpstr>Abadi</vt:lpstr>
      <vt:lpstr>Arial</vt:lpstr>
      <vt:lpstr>Calibri</vt:lpstr>
      <vt:lpstr>IBM Plex Mono SemiBold</vt:lpstr>
      <vt:lpstr>system-ui</vt:lpstr>
      <vt:lpstr>Times New Roman</vt:lpstr>
      <vt:lpstr>Custom Design</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All Launch Site Names</vt:lpstr>
      <vt:lpstr>Launch Site Names Begin with 'CCA'</vt:lpstr>
      <vt:lpstr>Total Payload Mass</vt:lpstr>
      <vt:lpstr>Average Payload Mass by F9 v1.1</vt:lpstr>
      <vt:lpstr>First Successful Ground Landing Date</vt:lpstr>
      <vt:lpstr>Successful Drone Ship Landing with Payload between 4000 and 6000</vt:lpstr>
      <vt:lpstr>Total Number of Successful and Failure Mission Outcomes</vt:lpstr>
      <vt:lpstr>Boosters Carried Maximum Payload</vt:lpstr>
      <vt:lpstr>2015 Launch Records</vt:lpstr>
      <vt:lpstr>Rank Landing Outcomes Between 2010-06-04 and 2017-03-20</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Gianluca Giulini</cp:lastModifiedBy>
  <cp:revision>288</cp:revision>
  <dcterms:created xsi:type="dcterms:W3CDTF">2021-04-29T18:58:34Z</dcterms:created>
  <dcterms:modified xsi:type="dcterms:W3CDTF">2025-02-12T23:30:43Z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